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38"/>
  </p:handoutMasterIdLst>
  <p:sldIdLst>
    <p:sldId id="256" r:id="rId2"/>
    <p:sldId id="257" r:id="rId3"/>
    <p:sldId id="310" r:id="rId4"/>
    <p:sldId id="258" r:id="rId5"/>
    <p:sldId id="273" r:id="rId6"/>
    <p:sldId id="274" r:id="rId7"/>
    <p:sldId id="275" r:id="rId8"/>
    <p:sldId id="316" r:id="rId9"/>
    <p:sldId id="304" r:id="rId10"/>
    <p:sldId id="302" r:id="rId11"/>
    <p:sldId id="262" r:id="rId12"/>
    <p:sldId id="269" r:id="rId13"/>
    <p:sldId id="305" r:id="rId14"/>
    <p:sldId id="306" r:id="rId15"/>
    <p:sldId id="290" r:id="rId16"/>
    <p:sldId id="307" r:id="rId17"/>
    <p:sldId id="308" r:id="rId18"/>
    <p:sldId id="317" r:id="rId19"/>
    <p:sldId id="309" r:id="rId20"/>
    <p:sldId id="319" r:id="rId21"/>
    <p:sldId id="320" r:id="rId22"/>
    <p:sldId id="318" r:id="rId23"/>
    <p:sldId id="286" r:id="rId24"/>
    <p:sldId id="321" r:id="rId25"/>
    <p:sldId id="322" r:id="rId26"/>
    <p:sldId id="279" r:id="rId27"/>
    <p:sldId id="323" r:id="rId28"/>
    <p:sldId id="324" r:id="rId29"/>
    <p:sldId id="283" r:id="rId30"/>
    <p:sldId id="312" r:id="rId31"/>
    <p:sldId id="314" r:id="rId32"/>
    <p:sldId id="285" r:id="rId33"/>
    <p:sldId id="294" r:id="rId34"/>
    <p:sldId id="295" r:id="rId35"/>
    <p:sldId id="287" r:id="rId36"/>
    <p:sldId id="288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2D90"/>
    <a:srgbClr val="F1F46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4B78B-D829-4699-9BCE-25ACF6401BC1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95988-1B64-4937-B4DD-A3392ABD636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221E-2AFE-4618-BC06-3B5D5C4D935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221E-2AFE-4618-BC06-3B5D5C4D935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221E-2AFE-4618-BC06-3B5D5C4D935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221E-2AFE-4618-BC06-3B5D5C4D935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221E-2AFE-4618-BC06-3B5D5C4D935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221E-2AFE-4618-BC06-3B5D5C4D935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221E-2AFE-4618-BC06-3B5D5C4D935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221E-2AFE-4618-BC06-3B5D5C4D935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221E-2AFE-4618-BC06-3B5D5C4D935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221E-2AFE-4618-BC06-3B5D5C4D935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D221E-2AFE-4618-BC06-3B5D5C4D935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D221E-2AFE-4618-BC06-3B5D5C4D9357}" type="datetimeFigureOut">
              <a:rPr lang="ru-RU" smtClean="0"/>
              <a:pPr/>
              <a:t>10.06.2020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0BA1C-53D2-497D-800C-95530CF5DC4A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964"/>
          <a:stretch/>
        </p:blipFill>
        <p:spPr>
          <a:xfrm flipH="1">
            <a:off x="0" y="0"/>
            <a:ext cx="5897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548680"/>
            <a:ext cx="648072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ЗВІТУВАННЯ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директора ХСШ № 134 перед педагогічним колективом та громадськістю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6237312"/>
            <a:ext cx="1571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Харків - 2020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72200" y="5877272"/>
            <a:ext cx="2627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Директор ХСШ № 134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Шепель С.Ю.</a:t>
            </a:r>
            <a:endParaRPr lang="ru-RU" b="1" dirty="0"/>
          </a:p>
        </p:txBody>
      </p:sp>
      <p:pic>
        <p:nvPicPr>
          <p:cNvPr id="14338" name="Picture 2" descr="http://school134.klasna.com/uploads/editor/12/8064/sitepage_1/images/20170822_142936.jpg"/>
          <p:cNvPicPr>
            <a:picLocks noChangeAspect="1" noChangeArrowheads="1"/>
          </p:cNvPicPr>
          <p:nvPr/>
        </p:nvPicPr>
        <p:blipFill>
          <a:blip r:embed="rId2" cstate="print"/>
          <a:srcRect b="19676"/>
          <a:stretch>
            <a:fillRect/>
          </a:stretch>
        </p:blipFill>
        <p:spPr bwMode="auto">
          <a:xfrm>
            <a:off x="1763688" y="1844824"/>
            <a:ext cx="6095999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60648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Шкільний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Євроклуб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Our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happy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future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2" name="AutoShape 2" descr="https://school134.klasna.com/uploads/editor/12/8064/sitepage_548/images/20190515_1035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628800"/>
            <a:ext cx="3217540" cy="429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AutoShape 5" descr="https://school134.klasna.com/uploads/editor/12/8064/sitepage_548/images/20190515_1039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3" cstate="print"/>
          <a:srcRect t="12285"/>
          <a:stretch>
            <a:fillRect/>
          </a:stretch>
        </p:blipFill>
        <p:spPr bwMode="auto">
          <a:xfrm>
            <a:off x="1475656" y="1484784"/>
            <a:ext cx="338838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9672" y="6165304"/>
            <a:ext cx="26581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ень вишиванки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844844" y="147744"/>
            <a:ext cx="56794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Організація різних форм позаурочної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виховної </a:t>
            </a:r>
            <a:r>
              <a:rPr kumimoji="0" lang="uk-UA" sz="24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роботи</a:t>
            </a:r>
            <a:endParaRPr kumimoji="0" lang="uk-UA" sz="3600" b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/>
          <a:srcRect l="27169" t="24696" r="44876" b="25934"/>
          <a:stretch>
            <a:fillRect/>
          </a:stretch>
        </p:blipFill>
        <p:spPr bwMode="auto">
          <a:xfrm>
            <a:off x="395536" y="1412776"/>
            <a:ext cx="284380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 l="27003" t="24003" r="44494" b="25325"/>
          <a:stretch>
            <a:fillRect/>
          </a:stretch>
        </p:blipFill>
        <p:spPr bwMode="auto">
          <a:xfrm>
            <a:off x="3275856" y="2060848"/>
            <a:ext cx="302433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 l="41629" t="24002" r="43744" b="27992"/>
          <a:stretch>
            <a:fillRect/>
          </a:stretch>
        </p:blipFill>
        <p:spPr bwMode="auto">
          <a:xfrm>
            <a:off x="6444208" y="2196864"/>
            <a:ext cx="2448272" cy="435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476672"/>
            <a:ext cx="59452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іжнародний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день 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рідної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мови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4" name="AutoShape 2" descr="https://school134.klasna.com/uploads/editor/12/8064/sitepage_5/images/img_3e4ed78e554fa020cf4434c07a84cd0e_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6" name="AutoShape 4" descr="https://school134.klasna.com/uploads/editor/12/8064/sitepage_5/images/img_3e4ed78e554fa020cf4434c07a84cd0e_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8" name="AutoShape 6" descr="https://school134.klasna.com/uploads/editor/12/8064/sitepage_5/images/img_3e4ed78e554fa020cf4434c07a84cd0e_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422446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060848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 l="25803" t="21335" r="45319" b="27992"/>
          <a:stretch>
            <a:fillRect/>
          </a:stretch>
        </p:blipFill>
        <p:spPr bwMode="auto">
          <a:xfrm>
            <a:off x="323528" y="1844824"/>
            <a:ext cx="3960440" cy="412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 l="29253" t="21836" r="45994" b="23992"/>
          <a:stretch>
            <a:fillRect/>
          </a:stretch>
        </p:blipFill>
        <p:spPr bwMode="auto">
          <a:xfrm>
            <a:off x="5004048" y="2204864"/>
            <a:ext cx="3456384" cy="425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43608" y="476672"/>
            <a:ext cx="71327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Тиждень</a:t>
            </a:r>
            <a:r>
              <a:rPr lang="de-DE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дорожнього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руху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6230" y="1628800"/>
            <a:ext cx="694821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691680" y="620688"/>
            <a:ext cx="66444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ень учнівського самоврядування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5616" y="332656"/>
            <a:ext cx="7470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Відвідування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  закладу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соціального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захисту для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дітей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«Центр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соціально-психологічної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реабілітації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Харкова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96" y="1628800"/>
            <a:ext cx="770603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https://school134.klasna.com/uploads/editor/12/8064/sitepage_5/images/img_7672dc0eacb1676dec3cba69edb1eea0_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3969702" cy="34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780928"/>
            <a:ext cx="4231376" cy="349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55776" y="548680"/>
            <a:ext cx="5133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Свято Дня закоханих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 descr="https://school134.klasna.com/uploads/editor/12/8064/sitepage_5/images/img_20200306_1331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861048"/>
            <a:ext cx="3600400" cy="2840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268761"/>
            <a:ext cx="357853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268760"/>
            <a:ext cx="381608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5292" y="3861048"/>
            <a:ext cx="384042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19672" y="476672"/>
            <a:ext cx="6286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Свято до Міжнародного жіночого дня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1475656" y="332656"/>
            <a:ext cx="68397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базі закладу працюють гуртки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додаткових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освітніх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послуг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рахунок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коштів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спеціального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фонду бюджету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театральний «Пінгвін», танцювальний «Силует».</a:t>
            </a:r>
            <a:endParaRPr kumimoji="0" lang="uk-UA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3" name="AutoShape 3" descr="https://school134.klasna.com/uploads/editor/12/8064/sitepage_5/images/img_20200306_1331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173747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AutoShape 6" descr="https://school134.klasna.com/uploads/editor/12/8064/sitepage_5/images/img_20191220_11430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7980" y="3861048"/>
            <a:ext cx="4584171" cy="257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1619672" y="260648"/>
            <a:ext cx="686418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9100" algn="l"/>
                <a:tab pos="630238" algn="l"/>
              </a:tabLst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Зміцнення та модернізація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9100" algn="l"/>
                <a:tab pos="630238" algn="l"/>
              </a:tabLst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матеріально-технічної бази</a:t>
            </a:r>
          </a:p>
        </p:txBody>
      </p:sp>
      <p:pic>
        <p:nvPicPr>
          <p:cNvPr id="53250" name="Picture 2" descr="C:\Users\Svetlana\Downloads\20200608_143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4032448" cy="3024336"/>
          </a:xfrm>
          <a:prstGeom prst="rect">
            <a:avLst/>
          </a:prstGeom>
          <a:noFill/>
        </p:spPr>
      </p:pic>
      <p:sp>
        <p:nvSpPr>
          <p:cNvPr id="53252" name="AutoShape 4" descr="20200608_1438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564904"/>
            <a:ext cx="454800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148064" y="5733256"/>
            <a:ext cx="3446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Ремонт роздягалень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4437112"/>
            <a:ext cx="3171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Циклювання підлоги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404664"/>
            <a:ext cx="72728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400" b="1" i="0" u="none" strike="noStrike" cap="none" normalizeH="0" baseline="0" dirty="0" smtClean="0" bmk="_Toc422088883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Створення умов для варіативності навчання та вжиті заходи щодо впровадження інноваційних педагогічних технологій </a:t>
            </a:r>
            <a:r>
              <a:rPr lang="uk-UA" sz="2400" b="1" dirty="0" smtClean="0" bmk="_Toc422088883">
                <a:latin typeface="Times New Roman" pitchFamily="18" charset="0"/>
                <a:cs typeface="Times New Roman" pitchFamily="18" charset="0"/>
              </a:rPr>
              <a:t>в</a:t>
            </a:r>
            <a:r>
              <a:rPr kumimoji="0" lang="uk-UA" sz="2400" b="1" i="0" u="none" strike="noStrike" cap="none" normalizeH="0" baseline="0" dirty="0" smtClean="0" bmk="_Toc422088883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 освітній </a:t>
            </a:r>
            <a:r>
              <a:rPr kumimoji="0" lang="uk-UA" sz="2400" b="1" i="0" u="none" strike="noStrike" cap="none" normalizeH="0" baseline="0" dirty="0" smtClean="0" bmk="_Toc422088883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процес</a:t>
            </a:r>
            <a:endParaRPr kumimoji="0" lang="ru-RU" sz="2400" b="1" i="1" u="none" strike="noStrike" cap="none" normalizeH="0" baseline="0" dirty="0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2060848"/>
            <a:ext cx="70567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У 2020 році зі школи буде випущено 30 випускників 11-го класу. </a:t>
            </a:r>
          </a:p>
          <a:p>
            <a:pPr indent="457200"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На сьогодні є 5 претендентів на нагородження медалями (4 золоті та 1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срібна),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які мають підтвердити це право результатами ЗНО.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10 учнів 9-х класів здобули свідоцтва з відзнакою.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Мережа класів (21 клас) складала 636 учнів.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 descr="20200608_14360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4992484" cy="374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4984"/>
            <a:ext cx="4464496" cy="334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441833" y="1340768"/>
            <a:ext cx="3702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Ремонт спортивного залу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394243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514" name="AutoShape 2" descr="20200608_1433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72547" y="1768214"/>
            <a:ext cx="5724049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3568" y="5877272"/>
            <a:ext cx="4196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Ремонт архіву та придбання </a:t>
            </a:r>
          </a:p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металевих шаф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2" descr="https://school134.klasna.com/uploads/editor/12/8064/sitepage_540/images/img_20200228_0839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5840" y="3140968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72816"/>
            <a:ext cx="4416152" cy="331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691680" y="836712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Оснащення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кабінетів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НУШ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260648"/>
            <a:ext cx="6246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Ужиті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заходи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закладу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кваліфікованими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педагогічними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кадрами та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доцільність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розстановки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09205" y="2104782"/>
            <a:ext cx="87405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сний склад педагогічного колективу школи  на кінець навчального року становив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uk-UA" sz="1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043608" y="4941168"/>
            <a:ext cx="7776864" cy="128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16 вчителів мають педагогічні звання: «Заслужений учитель України» - 1, «Учитель-методист» - 8, «Старший вчитель» - 8, «Майстер спорту» - 1. Нагрудний знак «Відмінник освіти України» має 1 учитель.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03648" y="2708920"/>
          <a:ext cx="6342712" cy="2194560"/>
        </p:xfrm>
        <a:graphic>
          <a:graphicData uri="http://schemas.openxmlformats.org/drawingml/2006/table">
            <a:tbl>
              <a:tblPr/>
              <a:tblGrid>
                <a:gridCol w="3960440"/>
                <a:gridCol w="2382272"/>
              </a:tblGrid>
              <a:tr h="19304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</a:rPr>
                        <a:t>Кваліфікаційна категорія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</a:rPr>
                        <a:t>Кількість працівників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304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0">
                          <a:latin typeface="Times New Roman"/>
                          <a:ea typeface="Times New Roman"/>
                        </a:rPr>
                        <a:t>Спеціаліст вищої категорії</a:t>
                      </a:r>
                      <a:endParaRPr lang="ru-RU" sz="1600" b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latin typeface="Times New Roman"/>
                          <a:ea typeface="Times New Roman"/>
                        </a:rPr>
                        <a:t>22</a:t>
                      </a:r>
                      <a:endParaRPr lang="ru-RU" sz="1600" b="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latin typeface="Times New Roman"/>
                          <a:ea typeface="Times New Roman"/>
                        </a:rPr>
                        <a:t>Спеціаліст першої категорії</a:t>
                      </a:r>
                      <a:endParaRPr lang="ru-RU" sz="1600" b="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600" b="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0">
                          <a:latin typeface="Times New Roman"/>
                          <a:ea typeface="Times New Roman"/>
                        </a:rPr>
                        <a:t>Спеціаліст другої категорії</a:t>
                      </a:r>
                      <a:endParaRPr lang="ru-RU" sz="1600" b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600" b="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0">
                          <a:latin typeface="Times New Roman"/>
                          <a:ea typeface="Times New Roman"/>
                        </a:rPr>
                        <a:t>Спеціаліст</a:t>
                      </a:r>
                      <a:endParaRPr lang="ru-RU" sz="1600" b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600" b="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209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0">
                          <a:latin typeface="Times New Roman"/>
                          <a:ea typeface="Times New Roman"/>
                        </a:rPr>
                        <a:t>Усього:</a:t>
                      </a:r>
                      <a:endParaRPr lang="ru-RU" sz="1600" b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0" dirty="0">
                          <a:latin typeface="Times New Roman"/>
                          <a:ea typeface="Times New Roman"/>
                        </a:rPr>
                        <a:t>49</a:t>
                      </a:r>
                      <a:endParaRPr lang="ru-RU" sz="1600" b="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1475656" y="286490"/>
            <a:ext cx="7128792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Вакансії: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вчитель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німецької мови – 1,5 ставки, 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практичний психолог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- 0,75 ставки, 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вчитель інформатики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ставка.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39" name="AutoShape 3" descr="Як створити сайт вчителя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492896"/>
            <a:ext cx="617082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" descr="https://lh3.googleusercontent.com/hPRMDCglVpL2YoOmDBwzen4zgbGthYoQVX9JpMJx7PuP3RnJydVWjzwOcDFffIKQny4FIWOh1ZplTDFUCHcjAvySbD9WUpL8UAh_x3tjkKVGkQt7jYKY0rSQHXTE0HpxMFg190gDNk9vIYaWjUwdZqmoqs5QihoC1SI_ETrJvNDsYSu7QzGGJGU3SEPV3hLv150AsJsEe_tKMj11hJdBdJ7sTWRGTi1MTLgv0L3I93PFgnjv-nW2eByAdKG3k5VRQp_eD0hdiY8fHl3r_lZznWrY_CWbPOFGsxwGN5_Ahuuc8D789029lY_QubWi0UcIAYqqeaXc0jXPHRaFpQpD8ryJIbBcSGd_LyKCEgFqEVuoSeWI_gQ5mOpevCjOCtVl-g89K7Q9fJ68h655RktdELkcZuE8cQhc7HHtse-IIi_qit0f4hwKXLZ6yeUk_Sp7kY7kR5YjZJ-ehhmZVhSoOlu8tmjrb12zxdFe06fD4dEGuPTCXOwNcy6sngcOBkspO8E4cysU6NJdFVRwFY8sajB4qAd_Kfgf0vZGN7GDIf8MXxCzHojisd6D0WKegrsLIag9PEPGs4MCu468wP5Ye6YmJiJL_icL0mmx_iMQSx-_TDJjTyycU9Sa9dOstTJyYSBhkDtbI_ehWQDrCy0I8DvgKkgoc_2ZlbYrc-XbvqiY30iDy68eAK8iMf5dXZ0=w1723-h969-no?authuser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 cstate="print"/>
          <a:srcRect r="10024"/>
          <a:stretch>
            <a:fillRect/>
          </a:stretch>
        </p:blipFill>
        <p:spPr bwMode="auto">
          <a:xfrm>
            <a:off x="395536" y="2780928"/>
            <a:ext cx="4248472" cy="27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AutoShape 5" descr="https://lh3.googleusercontent.com/vysGaB-ekSc7ZLF30v8XC90Gczb-8k4dnYUz-fIH4--dljgPHtpGfnWb6kPyDpwpos9lXsEgDV8B1jbED6CsEfViKFpoedScXfNowcHc-0D0gSJkfan_gpjvhvyhwfKAxXT_tMNnLMNmJPL-WdLO5S5HJYqIhIt5r2lrQqoY7ZsTABEBukum210c6p7Kz4cYpvWlvT23f_3ir-NS4tzFZvyXpaClSaQr6un6WFssjoznZV9DoxPmJH5SSKZVdhAP53Mn9W68P6XOI9wj43TjEX-qTxHJrNzpLLyEaD61QvisN4_PrEE0Ez1HGSzblEfqkyDCZne3HXFIjOR42SnjvufDp_pAkihXvhcZGZ1ITogRigP2RQOBsEC-ig26EwqChEKDTTRkOGySu3hja8RkcQBaJxtNCXPAeukqPA0BWCWtlTGI03Ezu46WdfSa3tfXUawjSPUzF97xgM4s-UQlUiWnlpj231C_Q1NzqwUypnC4vHefpUYdSY-huuNi5ImPVJoToAuekhyPPGDg_Wikrfio4bFm6UJfFvMU7rCon022koRCdRRuDVJ_p24wgUofQuB5zfSz1KeF66HRZ0Vq0hN_NQ37ZzhRJU_7OPzXwvl1WnWpEx_Wj0f4TZVfTJR-W4kIdBoIrA_wvMjA2G8yj9fyTKe3-rbNK10z3AigebVODKRdhF7gId73cmM1GI4=w1723-h969-no?authuser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6567" name="AutoShape 7" descr="https://lh3.googleusercontent.com/vysGaB-ekSc7ZLF30v8XC90Gczb-8k4dnYUz-fIH4--dljgPHtpGfnWb6kPyDpwpos9lXsEgDV8B1jbED6CsEfViKFpoedScXfNowcHc-0D0gSJkfan_gpjvhvyhwfKAxXT_tMNnLMNmJPL-WdLO5S5HJYqIhIt5r2lrQqoY7ZsTABEBukum210c6p7Kz4cYpvWlvT23f_3ir-NS4tzFZvyXpaClSaQr6un6WFssjoznZV9DoxPmJH5SSKZVdhAP53Mn9W68P6XOI9wj43TjEX-qTxHJrNzpLLyEaD61QvisN4_PrEE0Ez1HGSzblEfqkyDCZne3HXFIjOR42SnjvufDp_pAkihXvhcZGZ1ITogRigP2RQOBsEC-ig26EwqChEKDTTRkOGySu3hja8RkcQBaJxtNCXPAeukqPA0BWCWtlTGI03Ezu46WdfSa3tfXUawjSPUzF97xgM4s-UQlUiWnlpj231C_Q1NzqwUypnC4vHefpUYdSY-huuNi5ImPVJoToAuekhyPPGDg_Wikrfio4bFm6UJfFvMU7rCon022koRCdRRuDVJ_p24wgUofQuB5zfSz1KeF66HRZ0Vq0hN_NQ37ZzhRJU_7OPzXwvl1WnWpEx_Wj0f4TZVfTJR-W4kIdBoIrA_wvMjA2G8yj9fyTKe3-rbNK10z3AigebVODKRdhF7gId73cmM1GI4=w1723-h969-no?authuser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3" cstate="print"/>
          <a:srcRect r="12019"/>
          <a:stretch>
            <a:fillRect/>
          </a:stretch>
        </p:blipFill>
        <p:spPr bwMode="auto">
          <a:xfrm>
            <a:off x="4788025" y="2780928"/>
            <a:ext cx="417646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04387" y="836712"/>
            <a:ext cx="78910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Організація 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харчування 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школі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971600" y="1222158"/>
            <a:ext cx="75608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2019/2020 навчальному році з метою надання якісного харчування дітям була організована робота шкільної їдальні, яка забезпечила повноцінним харчування учнів за рахунок бюджетних коштів (учні 1-4-х класів) та позабюджетних коштів (інші класи). 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259632" y="2708919"/>
          <a:ext cx="7128792" cy="1584178"/>
        </p:xfrm>
        <a:graphic>
          <a:graphicData uri="http://schemas.openxmlformats.org/drawingml/2006/table">
            <a:tbl>
              <a:tblPr/>
              <a:tblGrid>
                <a:gridCol w="3168352"/>
                <a:gridCol w="1583948"/>
                <a:gridCol w="2376492"/>
              </a:tblGrid>
              <a:tr h="316836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Вид харчування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 клас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2-4 класи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836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Гаряче харчування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12,00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12,00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836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Безкоштовне харчування молоком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6,72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67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Гаряче харчування учнів пільгового контингенту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15,00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15,00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3177" marR="631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043608" y="4708629"/>
            <a:ext cx="748883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358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учнів 5-11-х класів отримували гаряче харчування за кошти батьків.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636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учнів школи були охоплені буфетною продукцією.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90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учнів ГПД протягом навчального року отримували гаряче харчування за кошти батьків.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332656"/>
            <a:ext cx="6390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Соціальний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збереження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зміцнення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здоров’я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учнів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586" name="AutoShape 2" descr="Захист інтересів держави у сфері охорони дитинства – на контролі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9E3"/>
              </a:clrFrom>
              <a:clrTo>
                <a:srgbClr val="FFF9E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8024" y="2780928"/>
            <a:ext cx="3175554" cy="385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1403648" y="1639835"/>
            <a:ext cx="709228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поточний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навчальний рік під час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освітнього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процесу не зафіксовано фактів порушення прав дитини, санітарно-гігієнічних та протипожежних норм.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 descr="https://lh3.googleusercontent.com/cCp34TZVJs8wM68KGAXYTV_z6f5ccA16_Ot4ZUkDNu2hoM6UQ9ey3URWuv3prUFuZS5tiojihcVH6yjPmW7HirBDt-t5QrtKI_Xy6mgyvAD_JPPOnlDRMRdYTDT6dkQ3wesdcU9olMqcniPYdv1yFj6DKzOmKPjy-7jcmB5iKXLVITR8torTxJttpQ2Bcbdjyal2fVzyFSfj4Poh6rXxgg3gMfSFSgfTWmLH82T3RfsB4_vme0Jd1T62RPMAuwQ5avJum3zb8jhyjbk8GhTxD0v9g4vPAPkaIQAltmUFLO-8yk9Bvaf47400fK97SD9Hf0Wj0-sw6jtnKyZAFDPRsuk0GsdLz_BXJHKU0q3y-XP_iUcO8SPd_KgxG4jgajmb4tFntSDvNJHRR93ME62DpkDm0V-rF4NWKVdtrpnAG209OrnUF4xGVhKJQCLJWu4Pj5EAFR7vfT6yppMtmTwCWpxNKkHb55kMtS5YoAl9W3XGk_NOH8h2gKVoErvzk5-nli1hcP3lrBcvvfDzbR24Zk7s5o-7SHzyu_3jWg_r9q8K2EvGH4RAnd2RjTDW9Q-p3xt7CHHiaQm-fs98JSKiH_w1_sEm-8je6r777zFbpNEeSma9IhJzqn0jmWWIIfa-6sYI03fw_awgf4zvEQAlqvrQImu049xIReExFMEQCbgsE5PoBzmQPYJK0ZL1HA=w1723-h969-no?authuser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88840"/>
            <a:ext cx="7454723" cy="447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03648" y="404664"/>
            <a:ext cx="66247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Захисна робота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з  дітьми пільгового контингенту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755576" y="548680"/>
            <a:ext cx="806489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Робота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соціального педагога упродовж 2019/2020  навчального року  була спрямована на роботу з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дітьми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пільгового контингенту. Станом на кінець 2019/2020 навчального року в школі 85 дітей пільгового контингенту, серед них: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діти-сироти, діти, позбавлені батьківського піклування,  діти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малозабезпечених сімей, діти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багатодітних сімей, діти,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постраждали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внаслідок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ЧАЕС, діти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інвалідністю, діти, статус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визначено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135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статті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СКУ, діти –напівсиріт, діти учасників АТО/ООС.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 дітей-сиріт та дітей, позбавлених батьківського піклування були забезпечені єдиними квитками, шкільною формою ˗ 4  учні, зимовим взуттям ˗ 8 учнів, отримали матеріальну допомогу 8 дітей у першому семестрі у розмірі 600 гривень, та 2 дітей з малозабезпечених сімей у розмірі 600 гривень, у другому семестрі 6 дітей з малозабезпечених сімей у розмірі 600 грн. 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Діти-сироти та діти, позбавлені батьківського піклування, діти з малозабезпечених сімей та діти учасників АТО/ООС забезпечені безкоштовним харчуванням.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 t="19439" b="24264"/>
          <a:stretch>
            <a:fillRect/>
          </a:stretch>
        </p:blipFill>
        <p:spPr bwMode="auto">
          <a:xfrm>
            <a:off x="3731828" y="4869160"/>
            <a:ext cx="5132127" cy="181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971600" y="1540242"/>
            <a:ext cx="781236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зв’язку з профілактикою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Коронавірусу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 13 березня 2020 року школа призупинила навчання та перейшла на дистанційну форму освіти. Основними формами роботи з учнями, відповідно до рівня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ІК-компетентності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  вчителі обрали сучасні сервіси електронної комунікації. У цей період за допомогою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засобів вчителі щоденно розміщували інформацію для учнів і батьків. Це здійснювалося у вигляді розміщення новин на сайті школи; відправлення миттєвих повідомлень через електронну пошту; участі в обговореннях на форумі в соціальних мережах.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30303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75" name="AutoShape 3" descr="Які недоліки має дистанційне навчання? - новини Києва та Київщини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755" b="8298"/>
          <a:stretch>
            <a:fillRect/>
          </a:stretch>
        </p:blipFill>
        <p:spPr bwMode="auto">
          <a:xfrm>
            <a:off x="2316482" y="4005064"/>
            <a:ext cx="640141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63688" y="476672"/>
            <a:ext cx="45341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истанційне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навчання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71600" y="260648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Церемонія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вручення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сертифікатів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стипендіатам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Харківського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міського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голови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Обдарованість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 та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Харківської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міської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ради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Кращий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учень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закладу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 cstate="print"/>
          <a:srcRect l="25987" t="16100" r="32276" b="28601"/>
          <a:stretch>
            <a:fillRect/>
          </a:stretch>
        </p:blipFill>
        <p:spPr bwMode="auto">
          <a:xfrm>
            <a:off x="1740901" y="1916832"/>
            <a:ext cx="608695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04664"/>
            <a:ext cx="7848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У 2019/2020 н.р. учениця 11-А класу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Уразгільдєєва Карина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отримує стипендію «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Кращий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учень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закладу освіти».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Рада школи порушила клопотання до експертної комісії з призначення стипендій при Департаменті освіти Харківської міської ради про призначення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стипендії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Харківської міської ради «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Кращий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учень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закладу освіти»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Погорєловій Єлизаветі,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учениці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10-А класу.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c9b0e2b0a71d8393e99c66eaef9b9643_v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 l="35067" t="13250" r="5201" b="11151"/>
          <a:stretch>
            <a:fillRect/>
          </a:stretch>
        </p:blipFill>
        <p:spPr>
          <a:xfrm>
            <a:off x="2123728" y="2492896"/>
            <a:ext cx="1792199" cy="4032448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 t="3226"/>
          <a:stretch>
            <a:fillRect/>
          </a:stretch>
        </p:blipFill>
        <p:spPr bwMode="auto">
          <a:xfrm>
            <a:off x="5364088" y="2348880"/>
            <a:ext cx="2511279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23728" y="476672"/>
            <a:ext cx="5909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Пришкільний 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табір </a:t>
            </a:r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“Дружба”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7848" y="1484784"/>
            <a:ext cx="77586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Внаслідок карантинних заходів цього року не працював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пришкільний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табір відпочинку з денним перебуванням «Дружба» та було скасовано навчальну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практику.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AutoShape 2" descr="Занятия по рисованию с детьми в детском сад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3501008"/>
            <a:ext cx="5544913" cy="3178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404664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Профілактичні заходи щодо запобігання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правопорушень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475656" y="1761782"/>
            <a:ext cx="72008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Одним з найважливіших напрямів виховної роботи з учнями є превентивне виховання та профілактика злочинності серед неповнолітніх.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201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/20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навчального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року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соціальним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педагогом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розроблено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план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Ради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профілактики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 проведено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профілактичну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роботу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виконання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таких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державних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регіональних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програм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indent="457200" algn="just">
              <a:buFont typeface="Wingdings" pitchFamily="2" charset="2"/>
              <a:buChar char="v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державна соціальна програма протидії торгівлі людьми на період до 2020 року;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7200" algn="just">
              <a:buFont typeface="Wingdings" pitchFamily="2" charset="2"/>
              <a:buChar char="v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регіональна програма забезпечення публічної безпеки і порядку та протидії злочинності на території Харківської області на 2019-2020 рр.;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7200" algn="just">
              <a:buFont typeface="Wingdings" pitchFamily="2" charset="2"/>
              <a:buChar char="v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міська Комплексна програма «Назустріч дітям» на 2018-2020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р.р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7200" algn="just">
              <a:buFont typeface="Wingdings" pitchFamily="2" charset="2"/>
              <a:buChar char="v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реалізація Національної стратегії у сфері прав людини на період до 2020 року.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763688" y="404664"/>
            <a:ext cx="6178936" cy="11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 дитячого травматизму</a:t>
            </a: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755576" y="1245677"/>
            <a:ext cx="799288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цьому навчальному році здійснювався постійний контроль за виконанням нормативних документів із запобігання дитячому травматизму, збереження життя та здоров’я учнів, створенням безпечних умов для учасників навчально-виховного процесу під час їхнього перебування у навчальному закладі, за неухильним дотриманням нормативності порядку звільнення учнів від занять фізичною культурою, зарахування до спеціальних і підготовчих медичних груп.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AutoShape 3" descr="Нулевой травматизм» | Официальный сайт администрации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 t="8603" b="16833"/>
          <a:stretch>
            <a:fillRect/>
          </a:stretch>
        </p:blipFill>
        <p:spPr bwMode="auto">
          <a:xfrm>
            <a:off x="4932040" y="4196304"/>
            <a:ext cx="3672408" cy="1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15616" y="116632"/>
            <a:ext cx="7020272" cy="166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28528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АЛУЧ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ЕННЯ 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ПЕДАГОГІЧНОЇ ТА БАТЬКІВСЬКОЇ ГРОМАДСЬКОСТІ 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ЗАКЛАДУ ОСВІТИ ДО 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УПРАВЛІННЯ ЙОГО ДІЯЛЬНІСТЮ; СПІВПРАЦЯ З ГРОМАДСЬКИМИ 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ОРГАНІЗАЦІЯМИ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Картинки по запросу юнисеф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640" y="2564904"/>
            <a:ext cx="3672408" cy="2378844"/>
          </a:xfrm>
          <a:prstGeom prst="rect">
            <a:avLst/>
          </a:prstGeom>
          <a:noFill/>
        </p:spPr>
      </p:pic>
      <p:pic>
        <p:nvPicPr>
          <p:cNvPr id="7" name="Picture 5" descr="Картинки по запросу красный крес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204864"/>
            <a:ext cx="3067230" cy="30563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7664" y="1628800"/>
            <a:ext cx="69106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b="1" dirty="0" smtClean="0">
                <a:solidFill>
                  <a:srgbClr val="C12D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sz="7200" b="1" dirty="0">
              <a:solidFill>
                <a:srgbClr val="C12D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AutoShape 2" descr="кот леопольд PNG фото скачать бесплатно | Hot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3" name="AutoShape 5" descr="доставка цветов киев пион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4179" y="2924945"/>
            <a:ext cx="3420049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16632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Створення умов для варіативності навчання та вжиті заходи щодо впровадження інноваційних педагогічних технологій 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освітній процес</a:t>
            </a:r>
            <a:endParaRPr kumimoji="0" lang="uk-UA" sz="2400" b="0" i="0" u="none" strike="noStrike" cap="none" normalizeH="0" baseline="0" dirty="0" smtClean="0">
              <a:ln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0" name="AutoShape 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4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6" name="AutoShape 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1772816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Станом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01.06.2020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банк даних «Обдарованість» ХСШ №134 нараховує 72 обдаровані дитини. З них 60 учнів мають інтелектуальний вид обдарованості,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учн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ів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художньо-естетичний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187624" y="3861048"/>
          <a:ext cx="7488831" cy="1577340"/>
        </p:xfrm>
        <a:graphic>
          <a:graphicData uri="http://schemas.openxmlformats.org/drawingml/2006/table">
            <a:tbl>
              <a:tblPr/>
              <a:tblGrid>
                <a:gridCol w="2091476"/>
                <a:gridCol w="1220892"/>
                <a:gridCol w="1410319"/>
                <a:gridCol w="1484273"/>
                <a:gridCol w="1281871"/>
              </a:tblGrid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Етапи</a:t>
                      </a:r>
                      <a:endParaRPr lang="ru-RU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Кількість учасників</a:t>
                      </a:r>
                      <a:endParaRPr lang="ru-RU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І місце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(кількість</a:t>
                      </a:r>
                      <a:r>
                        <a:rPr lang="uk-UA" sz="1800" baseline="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учнів</a:t>
                      </a:r>
                      <a:r>
                        <a:rPr lang="uk-UA" sz="18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ru-RU" sz="12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ІІ місце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(кількість</a:t>
                      </a:r>
                      <a:r>
                        <a:rPr lang="uk-UA" sz="1800" baseline="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учнів)</a:t>
                      </a:r>
                      <a:endParaRPr lang="ru-RU" sz="1800" dirty="0" smtClean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ІІІ місце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(кількість</a:t>
                      </a:r>
                      <a:r>
                        <a:rPr lang="uk-UA" sz="1800" baseline="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учнів</a:t>
                      </a:r>
                      <a:r>
                        <a:rPr lang="uk-UA" sz="18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ru-RU" sz="1800" dirty="0" smtClean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ІІ </a:t>
                      </a:r>
                      <a:r>
                        <a:rPr lang="uk-UA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ru-RU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</a:t>
                      </a:r>
                      <a:r>
                        <a:rPr lang="ru-RU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айонний) етап</a:t>
                      </a:r>
                      <a:endParaRPr lang="ru-RU" sz="16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35</a:t>
                      </a:r>
                      <a:endParaRPr lang="ru-RU" sz="18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18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  <a:endParaRPr lang="ru-RU" sz="18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</a:t>
                      </a:r>
                      <a:endParaRPr lang="ru-RU" sz="18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ІІІ </a:t>
                      </a:r>
                      <a:r>
                        <a:rPr lang="uk-UA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(обласний) </a:t>
                      </a:r>
                      <a:r>
                        <a:rPr lang="uk-UA" sz="16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етап</a:t>
                      </a:r>
                      <a:endParaRPr lang="ru-RU" sz="16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ru-RU" sz="18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8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8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775482" y="3244334"/>
            <a:ext cx="3593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Участь в предметних олімпіадах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Картинки по запросу гете институт киев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659" b="19554"/>
          <a:stretch>
            <a:fillRect/>
          </a:stretch>
        </p:blipFill>
        <p:spPr bwMode="auto">
          <a:xfrm>
            <a:off x="467544" y="3356992"/>
            <a:ext cx="314642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bild_logo_zf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484784"/>
            <a:ext cx="3293105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logo-bunt-ne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268760"/>
            <a:ext cx="1834125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bild_deutsches_sprachdiplo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645024"/>
            <a:ext cx="187647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Картинки по запросу „Jugend debattiert international“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983" y="4941168"/>
            <a:ext cx="367849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Картинки по запросу дом нюрнберга в харьков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3356992"/>
            <a:ext cx="2046983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Картинки по запросу daa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5517232"/>
            <a:ext cx="4096451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123728" y="332656"/>
            <a:ext cx="5625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Міжнародне співробітництво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29" name="Picture 1" descr="C:\Users\Svetlana\кк\Desktop\Міжнародне звіт\379239_449163731760989_754622747_n (1)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1700808"/>
            <a:ext cx="2218556" cy="2218556"/>
          </a:xfrm>
          <a:prstGeom prst="rect">
            <a:avLst/>
          </a:prstGeom>
          <a:noFill/>
        </p:spPr>
      </p:pic>
      <p:pic>
        <p:nvPicPr>
          <p:cNvPr id="48130" name="Picture 2" descr="C:\Users\Svetlana\кк\Desktop\Міжнародне звіт\BMBWF_Logo_srgb (1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56176" y="1052736"/>
            <a:ext cx="2714904" cy="9088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475656" y="332656"/>
            <a:ext cx="6048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Міжнародні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молодіжні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дебати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de-DE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Jugend debattiert MOSO-Europa"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5" name="AutoShape 3" descr="https://school134.klasna.com/uploads/editor/12/8064/sitepage_5/images/img_2f240eb8386c0c12107e0980fabfe89c_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/>
          <a:srcRect t="1678" r="11628"/>
          <a:stretch>
            <a:fillRect/>
          </a:stretch>
        </p:blipFill>
        <p:spPr bwMode="auto">
          <a:xfrm>
            <a:off x="323528" y="2276872"/>
            <a:ext cx="273630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AutoShape 6" descr="https://school134.klasna.com/uploads/editor/12/8064/sitepage_5/images/img_20200303_1101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3" cstate="print"/>
          <a:srcRect t="9090"/>
          <a:stretch>
            <a:fillRect/>
          </a:stretch>
        </p:blipFill>
        <p:spPr bwMode="auto">
          <a:xfrm>
            <a:off x="3275856" y="1556792"/>
            <a:ext cx="266429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4" cstate="print"/>
          <a:srcRect t="3226"/>
          <a:stretch>
            <a:fillRect/>
          </a:stretch>
        </p:blipFill>
        <p:spPr bwMode="auto">
          <a:xfrm>
            <a:off x="6156176" y="2348880"/>
            <a:ext cx="2511279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88640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Обмін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школярами Нюрнберга та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Харкова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02 по 10 листопада 2019 року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м. Мюнхен (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Німеччина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2" name="AutoShape 2" descr="https://school134.klasna.com/uploads/editor/12/8064/sitepage_5/images/74234644_2503105436452215_8614885036275007488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2060848"/>
            <a:ext cx="422446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AutoShape 5" descr="https://school134.klasna.com/uploads/editor/12/8064/sitepage_5/images/75388144_2503105576452201_4663678590410293248_n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6029" y="3429000"/>
            <a:ext cx="4104118" cy="30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827584" y="404664"/>
            <a:ext cx="70304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Вчитель німецької мови Калініна О.Б. пройшла двотижневі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курси підвищення кваліфікації у м. 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Візентхайт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(Німеччина).</a:t>
            </a:r>
            <a:endParaRPr kumimoji="0" lang="uk-UA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C:\Users\Svetlana\кк\Desktop\Міжнародне звіт\20191118_150133.jpg"/>
          <p:cNvPicPr>
            <a:picLocks noChangeAspect="1" noChangeArrowheads="1"/>
          </p:cNvPicPr>
          <p:nvPr/>
        </p:nvPicPr>
        <p:blipFill>
          <a:blip r:embed="rId2" cstate="print"/>
          <a:srcRect t="2102" b="3304"/>
          <a:stretch>
            <a:fillRect/>
          </a:stretch>
        </p:blipFill>
        <p:spPr bwMode="auto">
          <a:xfrm>
            <a:off x="5292080" y="1196752"/>
            <a:ext cx="3211455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04664"/>
            <a:ext cx="64807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Заступник директора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навчально-виховної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Двернюк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Лілія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Сергіївна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курсах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кваліфікації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іноземних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у м. Йена (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Німеччина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https://school134.klasna.com/uploads/editor/12/8064/sitepage_5/images/img_983e9ae54abfc4fc31c58bf6e51b660a_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4200128" cy="315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AutoShape 5" descr="https://school134.klasna.com/uploads/editor/12/8064/sitepage_5/images/img_364a7e08bd35f7104cacbbcde6f3ea2a_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429000"/>
            <a:ext cx="3912096" cy="293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93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493</Template>
  <TotalTime>2250</TotalTime>
  <Words>923</Words>
  <Application>Microsoft Office PowerPoint</Application>
  <PresentationFormat>Экран (4:3)</PresentationFormat>
  <Paragraphs>121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493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Svetlana</dc:creator>
  <cp:lastModifiedBy>Svetlana</cp:lastModifiedBy>
  <cp:revision>55</cp:revision>
  <dcterms:created xsi:type="dcterms:W3CDTF">2018-06-12T13:42:07Z</dcterms:created>
  <dcterms:modified xsi:type="dcterms:W3CDTF">2020-06-10T14:39:45Z</dcterms:modified>
</cp:coreProperties>
</file>