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3"/>
  </p:handoutMasterIdLst>
  <p:sldIdLst>
    <p:sldId id="256" r:id="rId2"/>
    <p:sldId id="257" r:id="rId3"/>
    <p:sldId id="258" r:id="rId4"/>
    <p:sldId id="259" r:id="rId5"/>
    <p:sldId id="289" r:id="rId6"/>
    <p:sldId id="260" r:id="rId7"/>
    <p:sldId id="299" r:id="rId8"/>
    <p:sldId id="270" r:id="rId9"/>
    <p:sldId id="273" r:id="rId10"/>
    <p:sldId id="280" r:id="rId11"/>
    <p:sldId id="275" r:id="rId12"/>
    <p:sldId id="301" r:id="rId13"/>
    <p:sldId id="274" r:id="rId14"/>
    <p:sldId id="297" r:id="rId15"/>
    <p:sldId id="300" r:id="rId16"/>
    <p:sldId id="302" r:id="rId17"/>
    <p:sldId id="262" r:id="rId18"/>
    <p:sldId id="269" r:id="rId19"/>
    <p:sldId id="303" r:id="rId20"/>
    <p:sldId id="271" r:id="rId21"/>
    <p:sldId id="290" r:id="rId22"/>
    <p:sldId id="281" r:id="rId23"/>
    <p:sldId id="298" r:id="rId24"/>
    <p:sldId id="291" r:id="rId25"/>
    <p:sldId id="292" r:id="rId26"/>
    <p:sldId id="263" r:id="rId27"/>
    <p:sldId id="264" r:id="rId28"/>
    <p:sldId id="265" r:id="rId29"/>
    <p:sldId id="267" r:id="rId30"/>
    <p:sldId id="272" r:id="rId31"/>
    <p:sldId id="296" r:id="rId32"/>
    <p:sldId id="278" r:id="rId33"/>
    <p:sldId id="293" r:id="rId34"/>
    <p:sldId id="286" r:id="rId35"/>
    <p:sldId id="279" r:id="rId36"/>
    <p:sldId id="283" r:id="rId37"/>
    <p:sldId id="285" r:id="rId38"/>
    <p:sldId id="294" r:id="rId39"/>
    <p:sldId id="295" r:id="rId40"/>
    <p:sldId id="287" r:id="rId41"/>
    <p:sldId id="288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46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FFC00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600">
                      <a:ln>
                        <a:solidFill>
                          <a:schemeClr val="tx2"/>
                        </a:solidFill>
                      </a:ln>
                    </a:defRPr>
                  </a:pPr>
                  <a:endParaRPr lang="ru-RU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sz="1600">
                      <a:ln>
                        <a:solidFill>
                          <a:schemeClr val="tx2"/>
                        </a:solidFill>
                      </a:ln>
                    </a:defRPr>
                  </a:pPr>
                  <a:endParaRPr lang="ru-RU"/>
                </a:p>
              </c:txPr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400" dirty="0"/>
                      <a:t>17%</a:t>
                    </a:r>
                  </a:p>
                </c:rich>
              </c:tx>
              <c:showPercent val="1"/>
            </c:dLbl>
            <c:txPr>
              <a:bodyPr/>
              <a:lstStyle/>
              <a:p>
                <a:pPr>
                  <a:defRPr>
                    <a:ln>
                      <a:solidFill>
                        <a:schemeClr val="tx2"/>
                      </a:solidFill>
                    </a:ln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/>
      <c:txPr>
        <a:bodyPr/>
        <a:lstStyle/>
        <a:p>
          <a:pPr>
            <a:defRPr sz="1200">
              <a:ln>
                <a:solidFill>
                  <a:schemeClr val="tx2"/>
                </a:solidFill>
              </a:ln>
            </a:defRPr>
          </a:pPr>
          <a:endParaRPr lang="ru-RU"/>
        </a:p>
      </c:txPr>
    </c:legend>
    <c:plotVisOnly val="1"/>
  </c:chart>
  <c:spPr>
    <a:ln>
      <a:noFill/>
    </a:ln>
  </c:sp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4B78B-D829-4699-9BCE-25ACF6401BC1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95988-1B64-4937-B4DD-A3392ABD636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221E-2AFE-4618-BC06-3B5D5C4D9357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221E-2AFE-4618-BC06-3B5D5C4D9357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221E-2AFE-4618-BC06-3B5D5C4D9357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221E-2AFE-4618-BC06-3B5D5C4D9357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221E-2AFE-4618-BC06-3B5D5C4D9357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221E-2AFE-4618-BC06-3B5D5C4D9357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221E-2AFE-4618-BC06-3B5D5C4D9357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221E-2AFE-4618-BC06-3B5D5C4D9357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221E-2AFE-4618-BC06-3B5D5C4D9357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221E-2AFE-4618-BC06-3B5D5C4D9357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221E-2AFE-4618-BC06-3B5D5C4D9357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" y="366"/>
            <a:ext cx="9143024" cy="68572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D221E-2AFE-4618-BC06-3B5D5C4D9357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548680"/>
            <a:ext cx="648072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ЗВІТУВАННЯ</a:t>
            </a:r>
            <a:b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директора ХСШ № 134 перед педагогічним колективом та громадськістю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6237312"/>
            <a:ext cx="1571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Харків - 2019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72200" y="5877272"/>
            <a:ext cx="2627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Директор ХСШ № 134</a:t>
            </a:r>
            <a:b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Шепель С.Ю.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338" name="Picture 2" descr="http://school134.klasna.com/uploads/editor/12/8064/sitepage_1/images/20170822_142936.jpg"/>
          <p:cNvPicPr>
            <a:picLocks noChangeAspect="1" noChangeArrowheads="1"/>
          </p:cNvPicPr>
          <p:nvPr/>
        </p:nvPicPr>
        <p:blipFill>
          <a:blip r:embed="rId2" cstate="print"/>
          <a:srcRect b="19676"/>
          <a:stretch>
            <a:fillRect/>
          </a:stretch>
        </p:blipFill>
        <p:spPr bwMode="auto">
          <a:xfrm>
            <a:off x="1763688" y="1844824"/>
            <a:ext cx="6095999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mail.ukr.net/attach/show/15288925701364259660/1/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mail.ukr.net/attach/show/15288925701364259660/1/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411760" y="188640"/>
            <a:ext cx="48556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Конференція директорів </a:t>
            </a:r>
          </a:p>
          <a:p>
            <a:pPr algn="ctr"/>
            <a:r>
              <a:rPr lang="de-DE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DSD</a:t>
            </a:r>
            <a:r>
              <a:rPr lang="uk-UA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- шкіл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-3a6350da3e57be277fa4b912252048c7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3528392" cy="2645576"/>
          </a:xfrm>
          <a:prstGeom prst="rect">
            <a:avLst/>
          </a:prstGeom>
        </p:spPr>
      </p:pic>
      <p:pic>
        <p:nvPicPr>
          <p:cNvPr id="6" name="Рисунок 5" descr="IMG-70a797774bfedf6900df00a98747edd2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933056"/>
            <a:ext cx="3528392" cy="2699567"/>
          </a:xfrm>
          <a:prstGeom prst="rect">
            <a:avLst/>
          </a:prstGeom>
        </p:spPr>
      </p:pic>
      <p:pic>
        <p:nvPicPr>
          <p:cNvPr id="8" name="Рисунок 7" descr="IMG-c46092192f570500003131d8cdbfb629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736812"/>
            <a:ext cx="5040560" cy="37804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88640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Стажування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школі "</a:t>
            </a:r>
            <a:r>
              <a:rPr lang="de-DE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Sigmund </a:t>
            </a:r>
            <a:r>
              <a:rPr lang="de-DE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Schuckert</a:t>
            </a:r>
            <a:r>
              <a:rPr lang="de-DE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Gymnasium"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м. Нюрнберг, </a:t>
            </a:r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Німечинна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IMG-d747a6c82c508ac46a07e55699533ee1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060848"/>
            <a:ext cx="4056112" cy="3042084"/>
          </a:xfrm>
          <a:prstGeom prst="rect">
            <a:avLst/>
          </a:prstGeom>
        </p:spPr>
      </p:pic>
      <p:pic>
        <p:nvPicPr>
          <p:cNvPr id="12" name="Рисунок 11" descr="IMG-1cad284c6b8d81f439b840e948ea6597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060848"/>
            <a:ext cx="4128459" cy="309634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04664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Учні  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 класу на базі міжнародного мовного табору поблизу с. Сіль Закарпатської області з викладачами з Німеччини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-b6358ac590ae6cdb2ad5b1c6eb2097e1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340768"/>
            <a:ext cx="3968440" cy="2232248"/>
          </a:xfrm>
          <a:prstGeom prst="rect">
            <a:avLst/>
          </a:prstGeom>
        </p:spPr>
      </p:pic>
      <p:pic>
        <p:nvPicPr>
          <p:cNvPr id="4" name="Рисунок 3" descr="IMG-60de1ac54770c3e9f2329a5d81d215ee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717032"/>
            <a:ext cx="3968441" cy="2232248"/>
          </a:xfrm>
          <a:prstGeom prst="rect">
            <a:avLst/>
          </a:prstGeom>
        </p:spPr>
      </p:pic>
      <p:pic>
        <p:nvPicPr>
          <p:cNvPr id="6" name="Рисунок 5" descr="IMG-f9a801125b0dd99c82923c43f0bffc68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717032"/>
            <a:ext cx="4224469" cy="2376264"/>
          </a:xfrm>
          <a:prstGeom prst="rect">
            <a:avLst/>
          </a:prstGeom>
        </p:spPr>
      </p:pic>
      <p:pic>
        <p:nvPicPr>
          <p:cNvPr id="8" name="Рисунок 7" descr="IMG-d50b40a264d4f254c98184a7cc520ac9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268760"/>
            <a:ext cx="3888432" cy="218724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475656" y="332656"/>
            <a:ext cx="6048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Міжнародні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молодіжні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дебати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de-DE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Jugend debattiert international"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img_b2c364a5dd6b2c38760d312157450427_v_2.jpg"/>
          <p:cNvPicPr>
            <a:picLocks noChangeAspect="1"/>
          </p:cNvPicPr>
          <p:nvPr/>
        </p:nvPicPr>
        <p:blipFill>
          <a:blip r:embed="rId2" cstate="print"/>
          <a:srcRect l="6294" r="13382"/>
          <a:stretch>
            <a:fillRect/>
          </a:stretch>
        </p:blipFill>
        <p:spPr>
          <a:xfrm>
            <a:off x="539552" y="1628800"/>
            <a:ext cx="3682184" cy="2578596"/>
          </a:xfrm>
          <a:prstGeom prst="rect">
            <a:avLst/>
          </a:prstGeom>
        </p:spPr>
      </p:pic>
      <p:pic>
        <p:nvPicPr>
          <p:cNvPr id="14" name="Рисунок 13" descr="img_c0e48694f8316c522c0fd1a27341bec0_v_3.jpg"/>
          <p:cNvPicPr>
            <a:picLocks noChangeAspect="1"/>
          </p:cNvPicPr>
          <p:nvPr/>
        </p:nvPicPr>
        <p:blipFill>
          <a:blip r:embed="rId3" cstate="print"/>
          <a:srcRect t="17179"/>
          <a:stretch>
            <a:fillRect/>
          </a:stretch>
        </p:blipFill>
        <p:spPr>
          <a:xfrm>
            <a:off x="4355976" y="2348880"/>
            <a:ext cx="4320480" cy="295232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332656"/>
            <a:ext cx="7344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Німецький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актор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Трістан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Фогт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театралізованою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виставою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підтримки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культурно-просвітницького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центру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Будинок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Нюрнберга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-c0027adbfacf8eda199435a87c64fb15-V.jpg"/>
          <p:cNvPicPr>
            <a:picLocks noChangeAspect="1"/>
          </p:cNvPicPr>
          <p:nvPr/>
        </p:nvPicPr>
        <p:blipFill>
          <a:blip r:embed="rId2" cstate="print"/>
          <a:srcRect r="7246"/>
          <a:stretch>
            <a:fillRect/>
          </a:stretch>
        </p:blipFill>
        <p:spPr>
          <a:xfrm>
            <a:off x="323528" y="2132856"/>
            <a:ext cx="4608512" cy="2794798"/>
          </a:xfrm>
          <a:prstGeom prst="rect">
            <a:avLst/>
          </a:prstGeom>
        </p:spPr>
      </p:pic>
      <p:pic>
        <p:nvPicPr>
          <p:cNvPr id="4" name="Рисунок 3" descr="IMG-02c6d7415cd8cc30a136423d3d508023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204864"/>
            <a:ext cx="3744416" cy="28083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476672"/>
            <a:ext cx="52790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Стажування у м.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Штутгарт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школі </a:t>
            </a:r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Альтенбург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20181106_0928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772816"/>
            <a:ext cx="2700300" cy="3600400"/>
          </a:xfrm>
          <a:prstGeom prst="rect">
            <a:avLst/>
          </a:prstGeom>
        </p:spPr>
      </p:pic>
      <p:pic>
        <p:nvPicPr>
          <p:cNvPr id="4" name="Рисунок 3" descr="20181106_0928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1772816"/>
            <a:ext cx="2700300" cy="3600400"/>
          </a:xfrm>
          <a:prstGeom prst="rect">
            <a:avLst/>
          </a:prstGeom>
        </p:spPr>
      </p:pic>
      <p:pic>
        <p:nvPicPr>
          <p:cNvPr id="5" name="Рисунок 4" descr="20181106_0923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1772816"/>
            <a:ext cx="2700300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60648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Шкільний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Єроклуб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Our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happy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future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20190515_0929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836712"/>
            <a:ext cx="3720075" cy="2880320"/>
          </a:xfrm>
          <a:prstGeom prst="rect">
            <a:avLst/>
          </a:prstGeom>
        </p:spPr>
      </p:pic>
      <p:pic>
        <p:nvPicPr>
          <p:cNvPr id="4" name="Рисунок 3" descr="20190510_110138.jpg"/>
          <p:cNvPicPr>
            <a:picLocks noChangeAspect="1"/>
          </p:cNvPicPr>
          <p:nvPr/>
        </p:nvPicPr>
        <p:blipFill>
          <a:blip r:embed="rId3" cstate="print"/>
          <a:srcRect l="3806"/>
          <a:stretch>
            <a:fillRect/>
          </a:stretch>
        </p:blipFill>
        <p:spPr>
          <a:xfrm>
            <a:off x="4932040" y="908720"/>
            <a:ext cx="3639815" cy="2808312"/>
          </a:xfrm>
          <a:prstGeom prst="rect">
            <a:avLst/>
          </a:prstGeom>
        </p:spPr>
      </p:pic>
      <p:pic>
        <p:nvPicPr>
          <p:cNvPr id="5" name="Рисунок 4" descr="20190510_1059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3789040"/>
            <a:ext cx="3744416" cy="2700300"/>
          </a:xfrm>
          <a:prstGeom prst="rect">
            <a:avLst/>
          </a:prstGeom>
        </p:spPr>
      </p:pic>
      <p:pic>
        <p:nvPicPr>
          <p:cNvPr id="6" name="Рисунок 5" descr="20190510_1048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3789040"/>
            <a:ext cx="3600400" cy="27003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32040" y="5733256"/>
            <a:ext cx="26581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ень вишиванки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IMG-6069bacad505a9967873f5f7a73f895a-V.jpg"/>
          <p:cNvPicPr>
            <a:picLocks noChangeAspect="1"/>
          </p:cNvPicPr>
          <p:nvPr/>
        </p:nvPicPr>
        <p:blipFill>
          <a:blip r:embed="rId2" cstate="print"/>
          <a:srcRect l="9838" t="18132" r="16138" b="18132"/>
          <a:stretch>
            <a:fillRect/>
          </a:stretch>
        </p:blipFill>
        <p:spPr>
          <a:xfrm>
            <a:off x="4499992" y="1556792"/>
            <a:ext cx="4392488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IMG_20190516_0931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052736"/>
            <a:ext cx="2808312" cy="4987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844844" y="147744"/>
            <a:ext cx="56794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Організація різних форм позаурочної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навчально-виховної роботи</a:t>
            </a:r>
            <a:endParaRPr kumimoji="0" lang="uk-UA" sz="3600" b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1800" y="5661248"/>
            <a:ext cx="45327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іжнародний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день </a:t>
            </a:r>
            <a:r>
              <a:rPr lang="ru-RU" sz="24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рідної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img_8a5f7ad454d56078b8e011e6790fd738_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80728"/>
            <a:ext cx="3888432" cy="4032448"/>
          </a:xfrm>
          <a:prstGeom prst="rect">
            <a:avLst/>
          </a:prstGeom>
        </p:spPr>
      </p:pic>
      <p:pic>
        <p:nvPicPr>
          <p:cNvPr id="13" name="Рисунок 12" descr="img_076b5fea9526cf49c5f5df5e06cafed1_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980728"/>
            <a:ext cx="3937620" cy="403244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8550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Міжнародний день з нагоди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дня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пам'яті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Чорнобиля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-364123a2111ec1834ae322705cd4a41c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980728"/>
            <a:ext cx="4033543" cy="3024336"/>
          </a:xfrm>
          <a:prstGeom prst="rect">
            <a:avLst/>
          </a:prstGeom>
        </p:spPr>
      </p:pic>
      <p:pic>
        <p:nvPicPr>
          <p:cNvPr id="4" name="Рисунок 3" descr="IMG-df32c62931ed35cd379534e590d9cd3a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428999"/>
            <a:ext cx="4248472" cy="3185489"/>
          </a:xfrm>
          <a:prstGeom prst="rect">
            <a:avLst/>
          </a:prstGeom>
        </p:spPr>
      </p:pic>
      <p:pic>
        <p:nvPicPr>
          <p:cNvPr id="6" name="Рисунок 5" descr="IMG-4e9f7fafa2aedeceaf23252a764a9d0a-V.jpg"/>
          <p:cNvPicPr>
            <a:picLocks noChangeAspect="1"/>
          </p:cNvPicPr>
          <p:nvPr/>
        </p:nvPicPr>
        <p:blipFill>
          <a:blip r:embed="rId4" cstate="print"/>
          <a:srcRect t="15658"/>
          <a:stretch>
            <a:fillRect/>
          </a:stretch>
        </p:blipFill>
        <p:spPr>
          <a:xfrm>
            <a:off x="179512" y="4149080"/>
            <a:ext cx="4032448" cy="2520280"/>
          </a:xfrm>
          <a:prstGeom prst="rect">
            <a:avLst/>
          </a:prstGeom>
        </p:spPr>
      </p:pic>
      <p:pic>
        <p:nvPicPr>
          <p:cNvPr id="7" name="Рисунок 6" descr="IMG-c4de4979d7599cf360ce7cc27f4a5b67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5" y="980728"/>
            <a:ext cx="4224469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404664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400" b="1" i="0" u="none" strike="noStrike" cap="none" normalizeH="0" baseline="0" dirty="0" smtClean="0" bmk="_Toc422088883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Створення умов для варіативності навчання та вжиті заходи щодо впровадження інноваційних педагогічних технологій у навчальний процес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700808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2019 році зі школи буде випущено 23 випускники 11-го класу та 48 – 9-х класів. </a:t>
            </a:r>
          </a:p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сьогодні є 2 претенденти на нагородження медалями, які мають підтвердити це право результатами ЗНО.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учнів 9-х класів здобули свідоцтва з відзнакою.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Мережа класів (20 класів) складала 583 учні.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http://school134.klasna.com/uploads/editor/12/8064/sitepage_5/images/img_da24c70082d0f947cc04d178a63040c8_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1" y="3429000"/>
            <a:ext cx="4788279" cy="3194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1720" y="5805264"/>
            <a:ext cx="55124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вятковий концерт до Дня Перемоги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2" name="AutoShape 2" descr="https://lh3.googleusercontent.com/jmrdit7fKtZlUh1XFIDkz0IehM8xSkENrVbmyP2EyUe_fP9XuHJoufhTrFFA2ajWSbAboxva6v80kU55lVIqIM6pKQ9NOweRfbff-38YafFso8w0F9LtFvNZG9mD1TSFX2bZ7kECZqb__Zduj51I9uHLVRjXtNoMSsdT9vnQRtBUO0_IFvq_5walzoXluj2aNOeM-rdINDjTPiuAjymdtpvE0Jl5f8ly6TmzbrgyAeJhjripyDm92l4w8teu1skUGeC84NSNnhoNdmUoFN0X5HOL0I0fFlk7HZS1ECoeKoJsL9jq298DL9-43RY-0UTtMVSShevJvSV6Au1hY_xKg7nlQLTd4lEEvZ4Xm00D1R8e0HVHWg5L9zAwC1fZwdYiIPkYH987IhBJBbrgwoh101OU2x2gRWlweTQ1CqTzM9FBrrJCS7l1DBVgrNtw_bMJTNo5QiNv_M3z4C8iVo_bXbzXKu2RsETRVRZsGgOBVl-SmcwewrT5lkHzJnxESnjt_trYpB2R3vkHLu884zlopr-9GuGAUvRlRvjfqxrT8kgbqc2DfRDEHUWtNYqQxb983VrwwXzlYyJBPKHSSc--0CBis4QX4IlpPbYmp6wF9fZGfPrJ69-vFXqhv0LSqXI3O133547uLuMx9axQEfiI-BsAu6FhXgPb=w1636-h920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 descr="img_20190507_1405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260648"/>
            <a:ext cx="3744416" cy="2862064"/>
          </a:xfrm>
          <a:prstGeom prst="rect">
            <a:avLst/>
          </a:prstGeom>
        </p:spPr>
      </p:pic>
      <p:pic>
        <p:nvPicPr>
          <p:cNvPr id="14" name="Рисунок 13" descr="IMG_20190507_142011.jpg"/>
          <p:cNvPicPr>
            <a:picLocks noChangeAspect="1"/>
          </p:cNvPicPr>
          <p:nvPr/>
        </p:nvPicPr>
        <p:blipFill>
          <a:blip r:embed="rId3" cstate="print"/>
          <a:srcRect r="24013"/>
          <a:stretch>
            <a:fillRect/>
          </a:stretch>
        </p:blipFill>
        <p:spPr>
          <a:xfrm>
            <a:off x="251520" y="1124744"/>
            <a:ext cx="4447139" cy="3291131"/>
          </a:xfrm>
          <a:prstGeom prst="rect">
            <a:avLst/>
          </a:prstGeom>
        </p:spPr>
      </p:pic>
      <p:pic>
        <p:nvPicPr>
          <p:cNvPr id="15" name="Рисунок 14" descr="img_20190507_1251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284984"/>
            <a:ext cx="3744416" cy="253828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624" y="5373216"/>
            <a:ext cx="7470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Відвудування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 закладу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соціального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захисту для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«Центр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соціально-психологічної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реабілітації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Харкова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20181221_1751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548680"/>
            <a:ext cx="7344816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4" y="6021288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Екскурсія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 Навчального центру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оперативно-рятувальної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служби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Цивільного захисту ГРНС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(с.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Ватутіне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7de0d1292b4d979b75a9c0877cec8946_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124744"/>
            <a:ext cx="3816424" cy="2376263"/>
          </a:xfrm>
          <a:prstGeom prst="rect">
            <a:avLst/>
          </a:prstGeom>
        </p:spPr>
      </p:pic>
      <p:pic>
        <p:nvPicPr>
          <p:cNvPr id="8" name="Рисунок 7" descr="img_78f5f7d68f4b65aeb4dfd9d303c2e1d7_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3573016"/>
            <a:ext cx="4018080" cy="2410848"/>
          </a:xfrm>
          <a:prstGeom prst="rect">
            <a:avLst/>
          </a:prstGeom>
        </p:spPr>
      </p:pic>
      <p:pic>
        <p:nvPicPr>
          <p:cNvPr id="9" name="Рисунок 8" descr="img_1555806858dbb50dee19b57d2fd7c933_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124743"/>
            <a:ext cx="4032448" cy="237626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71600" y="260648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800" b="1" dirty="0" smtClean="0" bmk="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рганізація різних форм позаурочної навчально-виховної роботи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5373216"/>
            <a:ext cx="5666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Районний конкурс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гумору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Ліга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сміху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44696861_2162269377380192_515551181821444096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1340768"/>
            <a:ext cx="4482176" cy="3361632"/>
          </a:xfrm>
          <a:prstGeom prst="rect">
            <a:avLst/>
          </a:prstGeom>
        </p:spPr>
      </p:pic>
      <p:pic>
        <p:nvPicPr>
          <p:cNvPr id="4" name="Рисунок 3" descr="44802440_285601971932854_856751234586404454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340768"/>
            <a:ext cx="3888432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5445224"/>
            <a:ext cx="6984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Виготовлення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листівнок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воїнів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АТО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43626591_294188838088360_6213331914980327424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2538282" cy="3384376"/>
          </a:xfrm>
          <a:prstGeom prst="rect">
            <a:avLst/>
          </a:prstGeom>
        </p:spPr>
      </p:pic>
      <p:pic>
        <p:nvPicPr>
          <p:cNvPr id="13" name="Рисунок 12" descr="43631701_2224930417520155_682819189970305024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124744"/>
            <a:ext cx="2538282" cy="3384376"/>
          </a:xfrm>
          <a:prstGeom prst="rect">
            <a:avLst/>
          </a:prstGeom>
        </p:spPr>
      </p:pic>
      <p:pic>
        <p:nvPicPr>
          <p:cNvPr id="14" name="Рисунок 13" descr="43691890_737396939945517_8179719778772975616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1916832"/>
            <a:ext cx="2484276" cy="331236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39752" y="5085184"/>
            <a:ext cx="5040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Районний конкурс строю та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пісні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4-х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класів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44771682_305148256976470_4090924867329720320_n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4224469" cy="3168352"/>
          </a:xfrm>
          <a:prstGeom prst="rect">
            <a:avLst/>
          </a:prstGeom>
        </p:spPr>
      </p:pic>
      <p:pic>
        <p:nvPicPr>
          <p:cNvPr id="14" name="Рисунок 13" descr="44815392_2221557078129183_699897408015826944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124744"/>
            <a:ext cx="4320480" cy="316835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87824" y="5517232"/>
            <a:ext cx="3132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Свято Хелловін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0181031_1004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8285420" cy="465928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1720" y="5733256"/>
            <a:ext cx="58423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иждень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дорожнього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руху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IMG-01cfce72b7525a935f25fb6d0238d993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3528392" cy="5256584"/>
          </a:xfrm>
          <a:prstGeom prst="rect">
            <a:avLst/>
          </a:prstGeom>
        </p:spPr>
      </p:pic>
      <p:pic>
        <p:nvPicPr>
          <p:cNvPr id="13" name="Рисунок 12" descr="IMG-7d4b430207877ee8205591a968856b65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476672"/>
            <a:ext cx="4338780" cy="2440564"/>
          </a:xfrm>
          <a:prstGeom prst="rect">
            <a:avLst/>
          </a:prstGeom>
        </p:spPr>
      </p:pic>
      <p:pic>
        <p:nvPicPr>
          <p:cNvPr id="14" name="Рисунок 13" descr="IMG-38b9360964cd8a5eeafb919c5653f9e5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212976"/>
            <a:ext cx="4284104" cy="249081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5877272"/>
            <a:ext cx="64325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вяткування Дня Святого Валентина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img_20190214_1015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2808312" cy="4104456"/>
          </a:xfrm>
          <a:prstGeom prst="rect">
            <a:avLst/>
          </a:prstGeom>
        </p:spPr>
      </p:pic>
      <p:pic>
        <p:nvPicPr>
          <p:cNvPr id="13" name="Рисунок 12" descr="img_20190214_1022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2276872"/>
            <a:ext cx="2742744" cy="3656992"/>
          </a:xfrm>
          <a:prstGeom prst="rect">
            <a:avLst/>
          </a:prstGeom>
        </p:spPr>
      </p:pic>
      <p:pic>
        <p:nvPicPr>
          <p:cNvPr id="14" name="Рисунок 13" descr="img_20190214_1025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700808"/>
            <a:ext cx="2904762" cy="387301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75656" y="6021288"/>
            <a:ext cx="56293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ень цивільного захисту в школі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190419_0952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332656"/>
            <a:ext cx="4348148" cy="2592288"/>
          </a:xfrm>
          <a:prstGeom prst="rect">
            <a:avLst/>
          </a:prstGeom>
        </p:spPr>
      </p:pic>
      <p:pic>
        <p:nvPicPr>
          <p:cNvPr id="7" name="Рисунок 6" descr="IMG_20190419_112515.jpg"/>
          <p:cNvPicPr>
            <a:picLocks noChangeAspect="1"/>
          </p:cNvPicPr>
          <p:nvPr/>
        </p:nvPicPr>
        <p:blipFill>
          <a:blip r:embed="rId3" cstate="print"/>
          <a:srcRect r="16640"/>
          <a:stretch>
            <a:fillRect/>
          </a:stretch>
        </p:blipFill>
        <p:spPr>
          <a:xfrm>
            <a:off x="467544" y="332656"/>
            <a:ext cx="3816424" cy="2592288"/>
          </a:xfrm>
          <a:prstGeom prst="rect">
            <a:avLst/>
          </a:prstGeom>
        </p:spPr>
      </p:pic>
      <p:pic>
        <p:nvPicPr>
          <p:cNvPr id="8" name="Рисунок 7" descr="IMG_20190419_115127.jpg"/>
          <p:cNvPicPr>
            <a:picLocks noChangeAspect="1"/>
          </p:cNvPicPr>
          <p:nvPr/>
        </p:nvPicPr>
        <p:blipFill>
          <a:blip r:embed="rId4" cstate="print"/>
          <a:srcRect r="23356"/>
          <a:stretch>
            <a:fillRect/>
          </a:stretch>
        </p:blipFill>
        <p:spPr>
          <a:xfrm>
            <a:off x="2123728" y="3068960"/>
            <a:ext cx="4320480" cy="29058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16632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Створення умов для варіативності навчання та вжиті заходи щодо впровадження інноваційних педагогічних технологій у навчальний процес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11560" y="1638672"/>
            <a:ext cx="82089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ХСШ №134 нараховує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62 обдаровані дитини. З них 30 учнів мають інтелектуальний вид обдарованості, 18 спортивний і 14 художньо-естетичний. За кожною дитиною закріплений наставник (тренер).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0" name="AutoShape 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115615" y="3573016"/>
          <a:ext cx="7560841" cy="1411145"/>
        </p:xfrm>
        <a:graphic>
          <a:graphicData uri="http://schemas.openxmlformats.org/drawingml/2006/table">
            <a:tbl>
              <a:tblPr/>
              <a:tblGrid>
                <a:gridCol w="1733202"/>
                <a:gridCol w="1237128"/>
                <a:gridCol w="1552673"/>
                <a:gridCol w="1540838"/>
                <a:gridCol w="1497000"/>
              </a:tblGrid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Етапи</a:t>
                      </a:r>
                      <a:endParaRPr lang="ru-RU" sz="11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Кількість учасників</a:t>
                      </a:r>
                      <a:endParaRPr lang="ru-RU" sz="11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І місце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(кількість</a:t>
                      </a:r>
                      <a:r>
                        <a:rPr lang="uk-UA" sz="1600" baseline="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учнів</a:t>
                      </a:r>
                      <a:r>
                        <a:rPr lang="uk-UA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ІІ місце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(кількість</a:t>
                      </a:r>
                      <a:r>
                        <a:rPr lang="uk-UA" sz="1600" baseline="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учнів)</a:t>
                      </a:r>
                      <a:endParaRPr lang="ru-RU" sz="1600" dirty="0" smtClean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ІІІ місце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(кількість</a:t>
                      </a:r>
                      <a:r>
                        <a:rPr lang="uk-UA" sz="1600" baseline="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учнів</a:t>
                      </a:r>
                      <a:r>
                        <a:rPr lang="uk-UA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600" dirty="0" smtClean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ІІ </a:t>
                      </a:r>
                      <a:r>
                        <a:rPr lang="uk-UA" sz="14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14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r>
                        <a:rPr lang="ru-RU" sz="14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айонний) етап</a:t>
                      </a:r>
                      <a:endParaRPr lang="ru-RU" sz="14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</a:t>
                      </a:r>
                      <a:endParaRPr lang="ru-RU" sz="16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  <a:endParaRPr lang="ru-RU" sz="16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ІІІ </a:t>
                      </a:r>
                      <a:r>
                        <a:rPr lang="uk-UA" sz="14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(обласний) </a:t>
                      </a:r>
                      <a:r>
                        <a:rPr lang="uk-UA" sz="14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етап</a:t>
                      </a:r>
                      <a:endParaRPr lang="ru-RU" sz="14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2267744" y="2852936"/>
            <a:ext cx="547260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Участь в предметних олімпіадах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11760" y="5949280"/>
            <a:ext cx="47789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вято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станнього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дзвоника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img_4bc9e224a3a5bf40ef7ce1edb80845ce_v.jpg"/>
          <p:cNvPicPr>
            <a:picLocks noChangeAspect="1"/>
          </p:cNvPicPr>
          <p:nvPr/>
        </p:nvPicPr>
        <p:blipFill>
          <a:blip r:embed="rId2" cstate="print"/>
          <a:srcRect r="8433"/>
          <a:stretch>
            <a:fillRect/>
          </a:stretch>
        </p:blipFill>
        <p:spPr>
          <a:xfrm>
            <a:off x="4716016" y="3212976"/>
            <a:ext cx="3384376" cy="2772054"/>
          </a:xfrm>
          <a:prstGeom prst="rect">
            <a:avLst/>
          </a:prstGeom>
        </p:spPr>
      </p:pic>
      <p:pic>
        <p:nvPicPr>
          <p:cNvPr id="14" name="Рисунок 13" descr="img_4d3dbfc2be07ec58c6c4ccb93aa38d21_v.jpg"/>
          <p:cNvPicPr>
            <a:picLocks noChangeAspect="1"/>
          </p:cNvPicPr>
          <p:nvPr/>
        </p:nvPicPr>
        <p:blipFill>
          <a:blip r:embed="rId3" cstate="print"/>
          <a:srcRect l="290" t="20092" r="28836" b="7194"/>
          <a:stretch>
            <a:fillRect/>
          </a:stretch>
        </p:blipFill>
        <p:spPr>
          <a:xfrm>
            <a:off x="4932040" y="332656"/>
            <a:ext cx="3096344" cy="2736304"/>
          </a:xfrm>
          <a:prstGeom prst="rect">
            <a:avLst/>
          </a:prstGeom>
        </p:spPr>
      </p:pic>
      <p:pic>
        <p:nvPicPr>
          <p:cNvPr id="15" name="Рисунок 14" descr="img_385ae680167b9483374492071ad9b064_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140968"/>
            <a:ext cx="4104456" cy="2808312"/>
          </a:xfrm>
          <a:prstGeom prst="rect">
            <a:avLst/>
          </a:prstGeom>
        </p:spPr>
      </p:pic>
      <p:pic>
        <p:nvPicPr>
          <p:cNvPr id="16" name="Рисунок 15" descr="img_da24c70082d0f947cc04d178a63040c8_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260648"/>
            <a:ext cx="4154183" cy="277161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0"/>
            <a:ext cx="6950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Відкриття спортивного </a:t>
            </a:r>
            <a:r>
              <a:rPr lang="uk-UA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майданчику</a:t>
            </a:r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59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356992"/>
            <a:ext cx="3669541" cy="2448272"/>
          </a:xfrm>
          <a:prstGeom prst="rect">
            <a:avLst/>
          </a:prstGeom>
        </p:spPr>
      </p:pic>
      <p:pic>
        <p:nvPicPr>
          <p:cNvPr id="4" name="Рисунок 3" descr="img_59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764704"/>
            <a:ext cx="3669541" cy="2448272"/>
          </a:xfrm>
          <a:prstGeom prst="rect">
            <a:avLst/>
          </a:prstGeom>
        </p:spPr>
      </p:pic>
      <p:pic>
        <p:nvPicPr>
          <p:cNvPr id="5" name="Рисунок 4" descr="img_59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836712"/>
            <a:ext cx="3669541" cy="2448272"/>
          </a:xfrm>
          <a:prstGeom prst="rect">
            <a:avLst/>
          </a:prstGeom>
        </p:spPr>
      </p:pic>
      <p:pic>
        <p:nvPicPr>
          <p:cNvPr id="6" name="Рисунок 5" descr="img_59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501008"/>
            <a:ext cx="3672408" cy="245018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5616" y="260648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Зміцнення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модернізації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матеріально-технічної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бази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навчального закладу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190610_104241.jpg"/>
          <p:cNvPicPr>
            <a:picLocks noChangeAspect="1"/>
          </p:cNvPicPr>
          <p:nvPr/>
        </p:nvPicPr>
        <p:blipFill>
          <a:blip r:embed="rId2" cstate="print"/>
          <a:srcRect b="14501"/>
          <a:stretch>
            <a:fillRect/>
          </a:stretch>
        </p:blipFill>
        <p:spPr>
          <a:xfrm>
            <a:off x="4283968" y="1340768"/>
            <a:ext cx="1944216" cy="2952328"/>
          </a:xfrm>
          <a:prstGeom prst="rect">
            <a:avLst/>
          </a:prstGeom>
        </p:spPr>
      </p:pic>
      <p:pic>
        <p:nvPicPr>
          <p:cNvPr id="4" name="Рисунок 3" descr="IMG_20190610_104410.jpg"/>
          <p:cNvPicPr>
            <a:picLocks noChangeAspect="1"/>
          </p:cNvPicPr>
          <p:nvPr/>
        </p:nvPicPr>
        <p:blipFill>
          <a:blip r:embed="rId3" cstate="print"/>
          <a:srcRect b="15556"/>
          <a:stretch>
            <a:fillRect/>
          </a:stretch>
        </p:blipFill>
        <p:spPr>
          <a:xfrm>
            <a:off x="2267743" y="1196752"/>
            <a:ext cx="1824463" cy="2736304"/>
          </a:xfrm>
          <a:prstGeom prst="rect">
            <a:avLst/>
          </a:prstGeom>
        </p:spPr>
      </p:pic>
      <p:pic>
        <p:nvPicPr>
          <p:cNvPr id="5" name="Рисунок 4" descr="IMG_20190610_104449.jpg"/>
          <p:cNvPicPr>
            <a:picLocks noChangeAspect="1"/>
          </p:cNvPicPr>
          <p:nvPr/>
        </p:nvPicPr>
        <p:blipFill>
          <a:blip r:embed="rId4" cstate="print"/>
          <a:srcRect b="13533"/>
          <a:stretch>
            <a:fillRect/>
          </a:stretch>
        </p:blipFill>
        <p:spPr>
          <a:xfrm>
            <a:off x="179512" y="836711"/>
            <a:ext cx="2016224" cy="3096345"/>
          </a:xfrm>
          <a:prstGeom prst="rect">
            <a:avLst/>
          </a:prstGeom>
        </p:spPr>
      </p:pic>
      <p:pic>
        <p:nvPicPr>
          <p:cNvPr id="8" name="Рисунок 7" descr="IMG_20190610_104939.jpg"/>
          <p:cNvPicPr>
            <a:picLocks noChangeAspect="1"/>
          </p:cNvPicPr>
          <p:nvPr/>
        </p:nvPicPr>
        <p:blipFill>
          <a:blip r:embed="rId5" cstate="print"/>
          <a:srcRect l="13195" r="7635" b="58395"/>
          <a:stretch>
            <a:fillRect/>
          </a:stretch>
        </p:blipFill>
        <p:spPr>
          <a:xfrm>
            <a:off x="6444208" y="3861048"/>
            <a:ext cx="2391694" cy="2232248"/>
          </a:xfrm>
          <a:prstGeom prst="rect">
            <a:avLst/>
          </a:prstGeom>
        </p:spPr>
      </p:pic>
      <p:pic>
        <p:nvPicPr>
          <p:cNvPr id="9" name="Рисунок 8" descr="IMG_20190610_105009.jpg"/>
          <p:cNvPicPr>
            <a:picLocks noChangeAspect="1"/>
          </p:cNvPicPr>
          <p:nvPr/>
        </p:nvPicPr>
        <p:blipFill>
          <a:blip r:embed="rId6" cstate="print"/>
          <a:srcRect l="8641" t="8109" r="10707" b="39993"/>
          <a:stretch>
            <a:fillRect/>
          </a:stretch>
        </p:blipFill>
        <p:spPr>
          <a:xfrm>
            <a:off x="6444208" y="1124744"/>
            <a:ext cx="2304256" cy="2633435"/>
          </a:xfrm>
          <a:prstGeom prst="rect">
            <a:avLst/>
          </a:prstGeom>
        </p:spPr>
      </p:pic>
      <p:pic>
        <p:nvPicPr>
          <p:cNvPr id="10" name="Рисунок 9" descr="IMG_20190610_1051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1" y="4077072"/>
            <a:ext cx="3953117" cy="2088232"/>
          </a:xfrm>
          <a:prstGeom prst="rect">
            <a:avLst/>
          </a:prstGeom>
        </p:spPr>
      </p:pic>
      <p:pic>
        <p:nvPicPr>
          <p:cNvPr id="11" name="Рисунок 10" descr="IMG_20190610_104820.jpg"/>
          <p:cNvPicPr>
            <a:picLocks noChangeAspect="1"/>
          </p:cNvPicPr>
          <p:nvPr/>
        </p:nvPicPr>
        <p:blipFill>
          <a:blip r:embed="rId8" cstate="print"/>
          <a:srcRect r="32511"/>
          <a:stretch>
            <a:fillRect/>
          </a:stretch>
        </p:blipFill>
        <p:spPr>
          <a:xfrm>
            <a:off x="4211960" y="4365104"/>
            <a:ext cx="2160240" cy="1800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32656"/>
            <a:ext cx="7416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залучення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додаткових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джерел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фінансування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навчального закладу та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раціональне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використання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899592" y="1916832"/>
            <a:ext cx="78843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2018/2019 н.р. за кошти міського бюджету у закладі було замінено 25 вікон на металопластикові, відремонтовано фасад тильної сторони будівлі, виконано ремонт покрівлі (300м</a:t>
            </a:r>
            <a:r>
              <a:rPr kumimoji="0" lang="uk-UA" b="0" i="0" u="none" strike="noStrike" cap="none" normalizeH="0" baseline="3000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), проведено реконструкцію шкільного стадіону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90606_1507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212976"/>
            <a:ext cx="4032448" cy="2664296"/>
          </a:xfrm>
          <a:prstGeom prst="rect">
            <a:avLst/>
          </a:prstGeom>
        </p:spPr>
      </p:pic>
      <p:pic>
        <p:nvPicPr>
          <p:cNvPr id="5" name="Рисунок 4" descr="IMG_20190606_150800.jpg"/>
          <p:cNvPicPr>
            <a:picLocks noChangeAspect="1"/>
          </p:cNvPicPr>
          <p:nvPr/>
        </p:nvPicPr>
        <p:blipFill>
          <a:blip r:embed="rId3" cstate="print"/>
          <a:srcRect l="9070"/>
          <a:stretch>
            <a:fillRect/>
          </a:stretch>
        </p:blipFill>
        <p:spPr>
          <a:xfrm>
            <a:off x="4987202" y="3789040"/>
            <a:ext cx="4075219" cy="252028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260648"/>
            <a:ext cx="6246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УЖИТІ заходи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навчального закладу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кваліфікованими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педагогічними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кадрами та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доцільність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розстановки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609095" y="2104782"/>
            <a:ext cx="8140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сний склад педагогічного колективу школи  на кінець навчального року становив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899592" y="2852936"/>
          <a:ext cx="7488832" cy="1690500"/>
        </p:xfrm>
        <a:graphic>
          <a:graphicData uri="http://schemas.openxmlformats.org/drawingml/2006/table">
            <a:tbl>
              <a:tblPr/>
              <a:tblGrid>
                <a:gridCol w="3744416"/>
                <a:gridCol w="3744416"/>
              </a:tblGrid>
              <a:tr h="19304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Кваліфікаційна категорія</a:t>
                      </a:r>
                      <a:endParaRPr lang="ru-RU" sz="1400" dirty="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Кількість працівників</a:t>
                      </a:r>
                      <a:endParaRPr lang="ru-RU" sz="1400" dirty="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304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Спеціаліст вищої категорії</a:t>
                      </a:r>
                      <a:endParaRPr lang="ru-RU" sz="14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23</a:t>
                      </a:r>
                      <a:endParaRPr lang="ru-RU" sz="14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Спеціаліст першої категорії</a:t>
                      </a:r>
                      <a:endParaRPr lang="ru-RU" sz="14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4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Спеціаліст другої категорії</a:t>
                      </a:r>
                      <a:endParaRPr lang="ru-RU" sz="1400" dirty="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4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Спеціаліст</a:t>
                      </a:r>
                      <a:endParaRPr lang="ru-RU" sz="1400" dirty="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4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Усього:</a:t>
                      </a:r>
                      <a:endParaRPr lang="ru-RU" sz="14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41</a:t>
                      </a:r>
                      <a:endParaRPr lang="ru-RU" sz="1400" dirty="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683568" y="4869160"/>
            <a:ext cx="7776864" cy="115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16 вчителів мають педагогічні звання: «Заслужений учитель України» - 1, «Учитель-методист» - 7, «Старший вчитель» - 7, «Майстер спорту» - 1. Нагрудний знак «Відмінник освіти України» має 1 учитель.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16632"/>
            <a:ext cx="63184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Соціальний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збереження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зміцнення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здоров’я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педагогічних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працівників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791072" y="1484784"/>
            <a:ext cx="8352928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Організацію харчування у школі здійснює адміністрація школи та комунальне підприємство «Комбінат дитячого харчування». Розроблені та затверджені в установленому порядку заходи на виконання міської Програми «Дитяче харчування».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2018/2019 навчальному році з метою надання якісного харчування дітям була організована робота шкільної їдальні, яка забезпечила повноцінним харчування учнів за рахунок бюджетних коштів (учні 1-4-х класів) та позабюджетних коштів (інші класи). Задля поліпшення обслуговування учнів було складено графік відвідування учнями їдальні та графік чергування у їдальні вчителів школи.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403648" y="3645024"/>
          <a:ext cx="6077585" cy="1271970"/>
        </p:xfrm>
        <a:graphic>
          <a:graphicData uri="http://schemas.openxmlformats.org/drawingml/2006/table">
            <a:tbl>
              <a:tblPr/>
              <a:tblGrid>
                <a:gridCol w="3489325"/>
                <a:gridCol w="1259840"/>
                <a:gridCol w="1328420"/>
              </a:tblGrid>
              <a:tr h="0"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Вид харчування</a:t>
                      </a:r>
                      <a:endParaRPr lang="ru-RU" sz="1400" b="1" dirty="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1 клас</a:t>
                      </a:r>
                      <a:endParaRPr lang="ru-RU" sz="1400" b="1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2-4 класи</a:t>
                      </a:r>
                      <a:endParaRPr lang="ru-RU" sz="1400" b="1" dirty="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Гаряче харчування</a:t>
                      </a:r>
                      <a:endParaRPr lang="ru-RU" sz="1400" dirty="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11,00</a:t>
                      </a:r>
                      <a:endParaRPr lang="ru-RU" sz="14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11,00</a:t>
                      </a:r>
                      <a:endParaRPr lang="ru-RU" sz="14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Безкоштовне харчування молоком</a:t>
                      </a:r>
                      <a:endParaRPr lang="ru-RU" sz="1400" dirty="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6,36</a:t>
                      </a:r>
                      <a:endParaRPr lang="ru-RU" sz="14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4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uk-UA" sz="140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Гаряче харчування учнів пільгового контингенту</a:t>
                      </a:r>
                      <a:endParaRPr lang="ru-RU" sz="14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14,00</a:t>
                      </a:r>
                      <a:endParaRPr lang="ru-RU" sz="140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14,00</a:t>
                      </a:r>
                      <a:endParaRPr lang="ru-RU" sz="1400" dirty="0">
                        <a:ln>
                          <a:solidFill>
                            <a:schemeClr val="tx2"/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403648" y="5013176"/>
            <a:ext cx="748883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334 учнів 5-11-х класів отримували гаряче харчування за кошти батьків.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584 учнів школи були охоплені буфетною продукцією.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79 учнів ГПД протягом навчального року отримували гаряче харчування за кошти батьків.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332656"/>
            <a:ext cx="7560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Соціальний захист учнів пільгових категорій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71600" y="1196752"/>
            <a:ext cx="75608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2018/2019 навчальному році дітей пільгової категорії було 70 учнів.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 дітей-сиріт та дітей, позбавлених батьківського піклування були забезпечені єдиними квитками, шкільною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формою,</a:t>
            </a:r>
            <a:r>
              <a:rPr kumimoji="0" lang="uk-UA" sz="1600" b="0" i="0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зимовим взуттям, матеріальною допомогою 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90423_1251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3140968"/>
            <a:ext cx="1783919" cy="3168352"/>
          </a:xfrm>
          <a:prstGeom prst="rect">
            <a:avLst/>
          </a:prstGeom>
        </p:spPr>
      </p:pic>
      <p:pic>
        <p:nvPicPr>
          <p:cNvPr id="5" name="Рисунок 4" descr="IMG_20190424_1038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132856"/>
            <a:ext cx="1656184" cy="2941486"/>
          </a:xfrm>
          <a:prstGeom prst="rect">
            <a:avLst/>
          </a:prstGeom>
        </p:spPr>
      </p:pic>
      <p:pic>
        <p:nvPicPr>
          <p:cNvPr id="7" name="Рисунок 6" descr="20171226_1325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2204864"/>
            <a:ext cx="4464496" cy="334746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3648" y="332656"/>
            <a:ext cx="7143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Відкриття пришкільного табору </a:t>
            </a:r>
            <a:r>
              <a:rPr lang="uk-UA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“Дружба”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0190527_101523.jpg"/>
          <p:cNvPicPr>
            <a:picLocks noChangeAspect="1"/>
          </p:cNvPicPr>
          <p:nvPr/>
        </p:nvPicPr>
        <p:blipFill>
          <a:blip r:embed="rId2" cstate="print"/>
          <a:srcRect b="20344"/>
          <a:stretch>
            <a:fillRect/>
          </a:stretch>
        </p:blipFill>
        <p:spPr>
          <a:xfrm>
            <a:off x="107504" y="3789040"/>
            <a:ext cx="6108587" cy="2736304"/>
          </a:xfrm>
          <a:prstGeom prst="rect">
            <a:avLst/>
          </a:prstGeom>
        </p:spPr>
      </p:pic>
      <p:pic>
        <p:nvPicPr>
          <p:cNvPr id="8" name="Рисунок 7" descr="IMG_20190527_1009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908720"/>
            <a:ext cx="5094836" cy="286506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404664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Профілактичні заходи щодо запобігання правопорушенням з їхнього боку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187624" y="1628800"/>
            <a:ext cx="763284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Протягом 2018/2019 навчального року соціальним педагогом було розроблено план роботи з Ради профілактики та проведено профілактичну роботу на виконання таких державних та регіональних програм: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реалізація Національної стратегії у сфері прав людини на період до 2020 року;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державна соціальна програма протидії торгівлі людьми на період до 2020 року;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наказ Міністерства освіти і науки України від 01.02. 2010 № 59 «Про вжиття  заходів щодо запобігання насильству  над дітьми»;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міська Комплексна програма «Назустріч дітям» на 2018-2020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р.р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комплексна програма профілактики правопорушень у Харківській області на 2016-2020 рр.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547664" y="0"/>
            <a:ext cx="6178936" cy="11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 дитячого травматизму</a:t>
            </a: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971600" y="692696"/>
            <a:ext cx="799288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2018/2019 н.р. здійснювався постійний контроль за виконанням нормативних документів із запобігання дитячому травматизму, збереження життя та здоров’я учнів, створенням безпечних умов для учасників навчально-виховного процесу під час їхнього перебування у навчальному закладі, за неухильним дотриманням нормативності порядку звільнення учнів від занять фізичною культурою, зарахування до спеціальних і підготовчих медичних груп. Питання профілактики дитячого травматизму розглянуті на нарадах при директорі, на засіданні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класних керівників, батьківських зборах. У 2018/2019 н.р. зафіксовано  1 випадок травмування  у позашкільний час (Назаров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Сультон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3-Б клас).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З метою запобігання травматизму та підтримання порядку на перервах протягом навчального року організовується чергування по школі учнів старших класів та вчителів. Але цей напрямок роботи ще потребує корекції і сумісних зусиль щодо покращення, а саме: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3275856" y="4077072"/>
          <a:ext cx="4824536" cy="26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99592" y="1844824"/>
          <a:ext cx="7920880" cy="2281285"/>
        </p:xfrm>
        <a:graphic>
          <a:graphicData uri="http://schemas.openxmlformats.org/drawingml/2006/table">
            <a:tbl>
              <a:tblPr/>
              <a:tblGrid>
                <a:gridCol w="2663661"/>
                <a:gridCol w="1121537"/>
                <a:gridCol w="1892599"/>
                <a:gridCol w="2243083"/>
              </a:tblGrid>
              <a:tr h="4301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 конкурсу, турніру</a:t>
                      </a:r>
                      <a:endParaRPr lang="ru-RU" sz="1600" b="1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І місце</a:t>
                      </a:r>
                      <a:endParaRPr lang="ru-RU" sz="1600" b="1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ІІ місце</a:t>
                      </a:r>
                      <a:endParaRPr lang="ru-RU" sz="1600" b="1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ІІІ місце</a:t>
                      </a:r>
                      <a:endParaRPr lang="ru-RU" sz="1600" b="1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7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Турнір знавців англійської мови</a:t>
                      </a:r>
                      <a:endParaRPr lang="ru-RU" sz="1600" b="1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600" b="1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600" b="1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1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Олімпіада з математики</a:t>
                      </a:r>
                      <a:endParaRPr lang="ru-RU" sz="1600" b="1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600" b="1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600" b="1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0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конкурс-захист науково </a:t>
                      </a:r>
                      <a:r>
                        <a:rPr lang="uk-UA" sz="1600" b="1" dirty="0" err="1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-дослідницьких</a:t>
                      </a:r>
                      <a:r>
                        <a:rPr lang="uk-UA" sz="1600" b="1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робіт </a:t>
                      </a:r>
                      <a:r>
                        <a:rPr lang="uk-UA" sz="1600" b="1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МАН</a:t>
                      </a:r>
                      <a:endParaRPr lang="ru-RU" sz="1600" b="1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600" b="1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(Німецька</a:t>
                      </a:r>
                      <a:r>
                        <a:rPr lang="uk-UA" sz="1600" b="1" baseline="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мова</a:t>
                      </a:r>
                      <a:r>
                        <a:rPr lang="uk-UA" sz="1600" b="1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ru-RU" sz="1600" b="1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(Соціальна педагогіка)</a:t>
                      </a:r>
                      <a:endParaRPr lang="ru-RU" sz="1600" b="1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9552" y="548680"/>
            <a:ext cx="816178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Участь у турнірах та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конкурсі-захисті науково-дослідницьких робіт МАН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15616" y="116632"/>
            <a:ext cx="7020272" cy="166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28528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ЧЕННЯ ПЕДАГОГІЧНОЇ ТА БАТЬКІВСЬКОЇ ГРОМАДСЬКОСТІ НАВЧАЛЬНОГО ЗАКЛАДУ ДО УПРАВЛІННЯ ЙОГО ДІЯЛЬНІСТЮ; СПІВПРАЦЯ З ГРОМАДСЬКИМИ ОРГАНІЗАЦІЯМИ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АЛУ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Картинки по запросу юнисеф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648" y="1916832"/>
            <a:ext cx="3672408" cy="2378844"/>
          </a:xfrm>
          <a:prstGeom prst="rect">
            <a:avLst/>
          </a:prstGeom>
          <a:noFill/>
        </p:spPr>
      </p:pic>
      <p:pic>
        <p:nvPicPr>
          <p:cNvPr id="7" name="Picture 5" descr="Картинки по запросу красный крес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356992"/>
            <a:ext cx="3067230" cy="3056385"/>
          </a:xfrm>
          <a:prstGeom prst="rect">
            <a:avLst/>
          </a:prstGeom>
          <a:noFill/>
        </p:spPr>
      </p:pic>
      <p:pic>
        <p:nvPicPr>
          <p:cNvPr id="8" name="Рисунок 7" descr="49704224_376600989810067_6657921984292192256_n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0272" y="1484784"/>
            <a:ext cx="1772816" cy="177281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9672" y="2204864"/>
            <a:ext cx="69106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sz="7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71600" y="260648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Церемонія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вручення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сертифікатів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стипендіатам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Харківського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міського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голови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Обдарованість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 та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Харківської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міської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ради «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Кращий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учень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навчального закладу» 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20190221 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780928"/>
            <a:ext cx="4320480" cy="2664296"/>
          </a:xfrm>
          <a:prstGeom prst="rect">
            <a:avLst/>
          </a:prstGeom>
        </p:spPr>
      </p:pic>
      <p:pic>
        <p:nvPicPr>
          <p:cNvPr id="13" name="Рисунок 12" descr="DSC_87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132856"/>
            <a:ext cx="4052610" cy="26838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04664"/>
            <a:ext cx="78488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2018/2019 н.р. учениця 11-А класу 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Лошкарьова Олександра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отримує стипендію «Кращій учень навчального закладу».</a:t>
            </a:r>
          </a:p>
          <a:p>
            <a:pPr indent="457200" algn="just"/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Рада школи порушила клопотання до експертної комісії з призначення стипендій при Департаменті освіти Харківської міської ради про призначення стипендій Харківської міської ради «Кращій учень навчального закладу» 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Уразгільдєєвій Карині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учениці 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11-А класу.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school134.klasna.com/uploads/editor/12/8064/news_711/images/20180122_111927.jpg"/>
          <p:cNvPicPr>
            <a:picLocks noChangeAspect="1" noChangeArrowheads="1"/>
          </p:cNvPicPr>
          <p:nvPr/>
        </p:nvPicPr>
        <p:blipFill>
          <a:blip r:embed="rId2" cstate="print"/>
          <a:srcRect l="23564" t="11684" r="10458" b="-481"/>
          <a:stretch>
            <a:fillRect/>
          </a:stretch>
        </p:blipFill>
        <p:spPr bwMode="auto">
          <a:xfrm>
            <a:off x="1043608" y="2852936"/>
            <a:ext cx="3816424" cy="2883749"/>
          </a:xfrm>
          <a:prstGeom prst="rect">
            <a:avLst/>
          </a:prstGeom>
          <a:noFill/>
        </p:spPr>
      </p:pic>
      <p:pic>
        <p:nvPicPr>
          <p:cNvPr id="5" name="Рисунок 4" descr="img_c9b0e2b0a71d8393e99c66eaef9b9643_v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rcRect l="35067" t="13250" r="5201" b="11151"/>
          <a:stretch>
            <a:fillRect/>
          </a:stretch>
        </p:blipFill>
        <p:spPr>
          <a:xfrm>
            <a:off x="6156176" y="2492896"/>
            <a:ext cx="1792199" cy="40324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60648"/>
            <a:ext cx="7614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kern="0" dirty="0" smtClean="0">
                <a:solidFill>
                  <a:srgbClr val="103660"/>
                </a:solidFill>
                <a:latin typeface="Times New Roman" pitchFamily="18" charset="0"/>
                <a:cs typeface="Times New Roman" pitchFamily="18" charset="0"/>
              </a:rPr>
              <a:t>Церемонія вручення сертифікатів стипендіатам</a:t>
            </a:r>
          </a:p>
          <a:p>
            <a:pPr algn="ctr"/>
            <a:r>
              <a:rPr lang="uk-UA" sz="2400" b="1" kern="0" dirty="0" smtClean="0">
                <a:solidFill>
                  <a:srgbClr val="103660"/>
                </a:solidFill>
                <a:latin typeface="Times New Roman" pitchFamily="18" charset="0"/>
                <a:cs typeface="Times New Roman" pitchFamily="18" charset="0"/>
              </a:rPr>
              <a:t>Благодійної організації</a:t>
            </a:r>
          </a:p>
          <a:p>
            <a:pPr algn="ctr"/>
            <a:r>
              <a:rPr lang="uk-UA" sz="2400" b="1" kern="0" dirty="0" smtClean="0">
                <a:solidFill>
                  <a:srgbClr val="1036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kern="0" dirty="0" err="1" smtClean="0">
                <a:solidFill>
                  <a:srgbClr val="103660"/>
                </a:solidFill>
                <a:latin typeface="Times New Roman" pitchFamily="18" charset="0"/>
                <a:cs typeface="Times New Roman" pitchFamily="18" charset="0"/>
              </a:rPr>
              <a:t>“Благодійний</a:t>
            </a:r>
            <a:r>
              <a:rPr lang="uk-UA" sz="2400" b="1" kern="0" dirty="0" smtClean="0">
                <a:solidFill>
                  <a:srgbClr val="103660"/>
                </a:solidFill>
                <a:latin typeface="Times New Roman" pitchFamily="18" charset="0"/>
                <a:cs typeface="Times New Roman" pitchFamily="18" charset="0"/>
              </a:rPr>
              <a:t> Фонд Олександра </a:t>
            </a:r>
            <a:r>
              <a:rPr lang="uk-UA" sz="2400" b="1" kern="0" dirty="0" err="1" smtClean="0">
                <a:solidFill>
                  <a:srgbClr val="103660"/>
                </a:solidFill>
                <a:latin typeface="Times New Roman" pitchFamily="18" charset="0"/>
                <a:cs typeface="Times New Roman" pitchFamily="18" charset="0"/>
              </a:rPr>
              <a:t>Грановського”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3" name="Picture 3" descr="D:\2018-2019\стипендії 2018\171 IMG_2726 1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556792"/>
            <a:ext cx="3420647" cy="2281236"/>
          </a:xfrm>
          <a:prstGeom prst="rect">
            <a:avLst/>
          </a:prstGeom>
          <a:noFill/>
        </p:spPr>
      </p:pic>
      <p:pic>
        <p:nvPicPr>
          <p:cNvPr id="4" name="Picture 2" descr="D:\2018-2019\стипендії 2018\175 IMG_2738 1500.jpg"/>
          <p:cNvPicPr>
            <a:picLocks noChangeAspect="1" noChangeArrowheads="1"/>
          </p:cNvPicPr>
          <p:nvPr/>
        </p:nvPicPr>
        <p:blipFill>
          <a:blip r:embed="rId3" cstate="print"/>
          <a:srcRect l="15517" r="8621"/>
          <a:stretch>
            <a:fillRect/>
          </a:stretch>
        </p:blipFill>
        <p:spPr bwMode="auto">
          <a:xfrm>
            <a:off x="1187624" y="2086966"/>
            <a:ext cx="3384376" cy="2975197"/>
          </a:xfrm>
          <a:prstGeom prst="rect">
            <a:avLst/>
          </a:prstGeom>
          <a:noFill/>
        </p:spPr>
      </p:pic>
      <p:pic>
        <p:nvPicPr>
          <p:cNvPr id="5" name="Picture 4" descr="D:\2018-2019\стипендії 2018\173 IMG_2733 1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005063"/>
            <a:ext cx="3456384" cy="23050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75856" y="332656"/>
            <a:ext cx="2179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ень Науки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8" name="AutoShape 2" descr="https://lh3.googleusercontent.com/2yxq3pPpbyalAWKSCKRVhyQyoJWvq9BvYOsEXXPCVtRwUsI6FAYIrEtBi_QjsbI9dTDUprkdxFmwV-GlfJpaZfMxfKqiFmBmcCK05y0RTzgN1TBQIbnYTXjXe2MyeZ75GITfis1S_QZjzOpFzosKnrMkWzmMVqCvu2Gtfas4GnLD6ijNmTT7SI4C6EG8BrEwQn6YszlM5mB037sE5axoHVPBOtkmfNpUWSJMApPelB2FNEBDU159ekhWNaIjTpw--XqEGgb5-m3eWgYn11hOAV_eX8tO_FUcIV6_QuoMwgcVdWssX6XV2_9ma6XyZ9UshopsHsGDd3uidnvwZeJZuQdkSAXMOkx-EQx3hI7Tqwtv8DH7BtLkRCawQ1DS3KqTT3hgbzcWTar6pmgZhn-x6YEQzpJvMRKX8RjwJITotjCRS331CSKmhni-GqI6nZmyQqW1wtFN5XCLEgaKLrHKfj0tz96hk1NT8xnHRBZt4ziwrIgoTCc8d1IE4bR2eV1H258FkrCohENOv--15zfw60PfPT-hCHUaTuN_-OegNt9J5sB8C3RFVKi96m5Yo8DHM6HphJqQ0915psQPtOP9FBwTvjODUyvumU-ZUwxjo533iAJt_E6tQpP8VdxIWx1vIipePaYftqWVa0OpzPScZe6L_CdkEzJZ=w1636-h920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 descr="IMG_20190516_125543.jpg"/>
          <p:cNvPicPr>
            <a:picLocks noChangeAspect="1"/>
          </p:cNvPicPr>
          <p:nvPr/>
        </p:nvPicPr>
        <p:blipFill>
          <a:blip r:embed="rId2" cstate="print"/>
          <a:srcRect r="31888"/>
          <a:stretch>
            <a:fillRect/>
          </a:stretch>
        </p:blipFill>
        <p:spPr>
          <a:xfrm>
            <a:off x="251520" y="1340768"/>
            <a:ext cx="3986262" cy="3291131"/>
          </a:xfrm>
          <a:prstGeom prst="rect">
            <a:avLst/>
          </a:prstGeom>
        </p:spPr>
      </p:pic>
      <p:pic>
        <p:nvPicPr>
          <p:cNvPr id="14" name="Рисунок 13" descr="IMG_20190516_124840.jpg"/>
          <p:cNvPicPr>
            <a:picLocks noChangeAspect="1"/>
          </p:cNvPicPr>
          <p:nvPr/>
        </p:nvPicPr>
        <p:blipFill>
          <a:blip r:embed="rId3" cstate="print"/>
          <a:srcRect l="12892" r="8763"/>
          <a:stretch>
            <a:fillRect/>
          </a:stretch>
        </p:blipFill>
        <p:spPr>
          <a:xfrm>
            <a:off x="4355976" y="1340768"/>
            <a:ext cx="4585116" cy="329113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Картинки по запросу гете институт киев"/>
          <p:cNvPicPr>
            <a:picLocks noChangeAspect="1" noChangeArrowheads="1"/>
          </p:cNvPicPr>
          <p:nvPr/>
        </p:nvPicPr>
        <p:blipFill>
          <a:blip r:embed="rId2" cstate="print"/>
          <a:srcRect t="21659" b="19554"/>
          <a:stretch>
            <a:fillRect/>
          </a:stretch>
        </p:blipFill>
        <p:spPr bwMode="auto">
          <a:xfrm>
            <a:off x="179512" y="2996952"/>
            <a:ext cx="314642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bild_logo_zf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3293105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logo-bunt-ne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268760"/>
            <a:ext cx="1834125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bild_deutsches_sprachdiplo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988840"/>
            <a:ext cx="2279650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Картинки по запросу „Jugend debattiert international“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293096"/>
            <a:ext cx="3932585" cy="1770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Картинки по запросу дом нюрнберга в харьков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2852936"/>
            <a:ext cx="2046983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Картинки по запросу daa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4797152"/>
            <a:ext cx="4096451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123728" y="332656"/>
            <a:ext cx="5625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Міжнародне співробітництво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powerpointbase.com-853</Template>
  <TotalTime>1347</TotalTime>
  <Words>1014</Words>
  <Application>Microsoft Office PowerPoint</Application>
  <PresentationFormat>Экран (4:3)</PresentationFormat>
  <Paragraphs>141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Svetlana</dc:creator>
  <cp:lastModifiedBy>Svetlana</cp:lastModifiedBy>
  <cp:revision>40</cp:revision>
  <dcterms:created xsi:type="dcterms:W3CDTF">2018-06-12T13:42:07Z</dcterms:created>
  <dcterms:modified xsi:type="dcterms:W3CDTF">2019-06-10T14:01:41Z</dcterms:modified>
</cp:coreProperties>
</file>