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76" r:id="rId6"/>
    <p:sldId id="262" r:id="rId7"/>
    <p:sldId id="275" r:id="rId8"/>
    <p:sldId id="263" r:id="rId9"/>
    <p:sldId id="264" r:id="rId10"/>
    <p:sldId id="265" r:id="rId11"/>
    <p:sldId id="268" r:id="rId12"/>
    <p:sldId id="269" r:id="rId13"/>
    <p:sldId id="266" r:id="rId14"/>
    <p:sldId id="27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48"/>
    <a:srgbClr val="B00032"/>
    <a:srgbClr val="0A7BC8"/>
    <a:srgbClr val="BE8D14"/>
    <a:srgbClr val="FA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62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DF030-A691-4954-847B-7589CD5F920C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52320-A1B8-4985-A8DA-296EF4302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223FA-61C3-4928-A508-6931A2B9F1D4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148C-DDA6-40E9-9B64-C1A46B278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94B01-C67E-41DF-BC74-3487ECF7520F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86089-3FD5-47E1-AD8A-D03E9BB34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DCEA3-27C5-4880-BC95-2D0FCAD85BA8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8E813-BA09-4C54-9B09-47186F795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C7E8E-230F-41F3-9177-BBEC20A0AA47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D5678-E9D4-4824-8A42-F1DD22C94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A5C4D-A66C-444A-B359-977EB72A741B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D3A9E-3E8E-4A17-BA5F-56ED58F0D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E4CB-F4F5-40EE-A22D-9C63AF9D8165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4B02D-3FB7-435B-B3ED-94B989637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F9D07-FD42-4727-81E5-10958A6AE317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56875-2C70-4C1E-9152-400179717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AFFA-C72A-4FEA-9E93-095800DADA1B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9ED60-AE08-49B0-A1EC-937CA1EA8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18749-F2F1-4C6F-8181-D1EBFC22E982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744A8-3117-4457-B5C1-072C0B55F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FDC04-EDC3-427E-AA08-6081FC7E702B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DB6E-862C-4F79-9ED9-BB1B73A89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D6E00F-E7B2-4482-80F1-3F90254A72B2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A4BF9D-3738-4855-BC00-CAB8FD585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1788" y="5824538"/>
            <a:ext cx="5002212" cy="48577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uk-UA" altLang="ru-RU" b="1" smtClean="0">
                <a:solidFill>
                  <a:srgbClr val="0A7BC8"/>
                </a:solidFill>
                <a:latin typeface="Arial" charset="0"/>
              </a:rPr>
              <a:t>Лустенко С.І., </a:t>
            </a:r>
          </a:p>
          <a:p>
            <a:pPr eaLnBrk="1" hangingPunct="1">
              <a:lnSpc>
                <a:spcPct val="70000"/>
              </a:lnSpc>
            </a:pPr>
            <a:r>
              <a:rPr lang="uk-UA" altLang="ru-RU" b="1" smtClean="0">
                <a:solidFill>
                  <a:srgbClr val="0A7BC8"/>
                </a:solidFill>
                <a:latin typeface="Arial" charset="0"/>
              </a:rPr>
              <a:t>головний спеціаліст  Управління освіти</a:t>
            </a:r>
            <a:endParaRPr lang="ru-RU" b="1" smtClean="0">
              <a:solidFill>
                <a:srgbClr val="0A7BC8"/>
              </a:solidFill>
              <a:latin typeface="Arial" charset="0"/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808038" y="1681163"/>
            <a:ext cx="78486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3200" b="1" i="1">
                <a:solidFill>
                  <a:schemeClr val="hlink"/>
                </a:solidFill>
              </a:rPr>
              <a:t>Про організоване закінчення 2018/2019 навчального року </a:t>
            </a:r>
          </a:p>
          <a:p>
            <a:pPr algn="ctr"/>
            <a:r>
              <a:rPr lang="uk-UA" sz="3200" b="1" i="1">
                <a:solidFill>
                  <a:schemeClr val="hlink"/>
                </a:solidFill>
              </a:rPr>
              <a:t>та проведення державної підсумкової атестації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uk-UA" smtClean="0"/>
          </a:p>
        </p:txBody>
      </p:sp>
      <p:pic>
        <p:nvPicPr>
          <p:cNvPr id="21506" name="Picture 4" descr="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415925"/>
            <a:ext cx="7758112" cy="553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936875" y="2165350"/>
            <a:ext cx="3617913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ru-RU" sz="2400" b="1">
                <a:solidFill>
                  <a:srgbClr val="FAFAFA"/>
                </a:solidFill>
              </a:rPr>
              <a:t>Нагородження здобувачів освіти здійснюється згідно з наказом МОНУ від 17.03.2016 № 306.</a:t>
            </a:r>
            <a:endParaRPr lang="uk-UA" sz="2400" b="1">
              <a:solidFill>
                <a:srgbClr val="FAFAFA"/>
              </a:solidFill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595313" y="6164263"/>
            <a:ext cx="7834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823913" y="222250"/>
            <a:ext cx="7886700" cy="1325563"/>
          </a:xfrm>
        </p:spPr>
        <p:txBody>
          <a:bodyPr/>
          <a:lstStyle/>
          <a:p>
            <a:pPr algn="ctr"/>
            <a:r>
              <a:rPr lang="uk-UA" sz="2900" smtClean="0"/>
              <a:t> </a:t>
            </a:r>
            <a:r>
              <a:rPr lang="uk-UA" sz="2400" b="1" smtClean="0">
                <a:solidFill>
                  <a:srgbClr val="B00032"/>
                </a:solidFill>
                <a:latin typeface="Arial" charset="0"/>
              </a:rPr>
              <a:t>Нагородження учнів за досягнення у навчанні відбувається відповідно до Положення про золоту та срібну медалі, затвердженого наказом МОНУ від 17.03.2016 №306</a:t>
            </a:r>
            <a:endParaRPr lang="uk-UA" sz="2400" b="1" smtClean="0">
              <a:solidFill>
                <a:srgbClr val="B00032"/>
              </a:solidFill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661988" y="2141538"/>
            <a:ext cx="7886700" cy="4351337"/>
          </a:xfrm>
        </p:spPr>
        <p:txBody>
          <a:bodyPr/>
          <a:lstStyle/>
          <a:p>
            <a:endParaRPr lang="uk-UA" smtClean="0"/>
          </a:p>
        </p:txBody>
      </p:sp>
      <p:pic>
        <p:nvPicPr>
          <p:cNvPr id="24579" name="Рисунок 63"/>
          <p:cNvPicPr>
            <a:picLocks noChangeAspect="1"/>
          </p:cNvPicPr>
          <p:nvPr/>
        </p:nvPicPr>
        <p:blipFill>
          <a:blip r:embed="rId2" cstate="print"/>
          <a:srcRect l="53204" t="13046" r="4323" b="62759"/>
          <a:stretch>
            <a:fillRect/>
          </a:stretch>
        </p:blipFill>
        <p:spPr bwMode="auto">
          <a:xfrm>
            <a:off x="158750" y="5170488"/>
            <a:ext cx="8985250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62"/>
          <p:cNvPicPr>
            <a:picLocks noChangeAspect="1"/>
          </p:cNvPicPr>
          <p:nvPr/>
        </p:nvPicPr>
        <p:blipFill>
          <a:blip r:embed="rId2" cstate="print"/>
          <a:srcRect l="2267" t="50092" r="55260" b="25714"/>
          <a:stretch>
            <a:fillRect/>
          </a:stretch>
        </p:blipFill>
        <p:spPr bwMode="auto">
          <a:xfrm>
            <a:off x="160338" y="3278188"/>
            <a:ext cx="8983662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41"/>
          <p:cNvPicPr>
            <a:picLocks noChangeAspect="1"/>
          </p:cNvPicPr>
          <p:nvPr/>
        </p:nvPicPr>
        <p:blipFill>
          <a:blip r:embed="rId2" cstate="print"/>
          <a:srcRect l="2689" t="12836" r="54839" b="62970"/>
          <a:stretch>
            <a:fillRect/>
          </a:stretch>
        </p:blipFill>
        <p:spPr bwMode="auto">
          <a:xfrm>
            <a:off x="-174625" y="1616075"/>
            <a:ext cx="1006157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Прямоугольник 65"/>
          <p:cNvSpPr>
            <a:spLocks noChangeArrowheads="1"/>
          </p:cNvSpPr>
          <p:nvPr/>
        </p:nvSpPr>
        <p:spPr bwMode="auto">
          <a:xfrm>
            <a:off x="2625725" y="1668463"/>
            <a:ext cx="53562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schemeClr val="bg1"/>
                </a:solidFill>
              </a:rPr>
              <a:t>Золотою медаллю нагороджуються випускники навчальних закладів, які за період навчання у старшій школі досягли високих успіхів у навчанні та за результатами </a:t>
            </a:r>
            <a:r>
              <a:rPr lang="uk-UA" sz="1400" b="1" i="1" u="sng">
                <a:solidFill>
                  <a:schemeClr val="bg1"/>
                </a:solidFill>
              </a:rPr>
              <a:t>семестрового, річного оцінювання і ДПА, </a:t>
            </a:r>
            <a:r>
              <a:rPr lang="uk-UA" sz="1400" b="1">
                <a:solidFill>
                  <a:schemeClr val="bg1"/>
                </a:solidFill>
              </a:rPr>
              <a:t>мають досягнення у навчанні 10-12 балів з предметів навчального плану (крім осіб, які навчаються за екстернатною формою навчання). </a:t>
            </a:r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24583" name="Прямоугольник 66"/>
          <p:cNvSpPr>
            <a:spLocks noChangeArrowheads="1"/>
          </p:cNvSpPr>
          <p:nvPr/>
        </p:nvSpPr>
        <p:spPr bwMode="auto">
          <a:xfrm>
            <a:off x="2514600" y="3398838"/>
            <a:ext cx="55403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schemeClr val="bg1"/>
                </a:solidFill>
              </a:rPr>
              <a:t>Срібною медаллю нагороджуються випускники навчальних закладів, які за період навчання у старшій школі досягли високих успіхів у навчанні та за результатами </a:t>
            </a:r>
            <a:r>
              <a:rPr lang="uk-UA" sz="1400" b="1" i="1" u="sng">
                <a:solidFill>
                  <a:schemeClr val="bg1"/>
                </a:solidFill>
              </a:rPr>
              <a:t>семестрового, річного оцінювання та державної підсумкової атестації</a:t>
            </a:r>
            <a:r>
              <a:rPr lang="uk-UA" sz="1400" b="1">
                <a:solidFill>
                  <a:schemeClr val="bg1"/>
                </a:solidFill>
              </a:rPr>
              <a:t> мають досягнення у навчанні 10-12 балів та достатній рівень (не нижче 9 балів</a:t>
            </a:r>
            <a:r>
              <a:rPr lang="uk-UA" sz="1400" b="1" i="1" u="sng">
                <a:solidFill>
                  <a:schemeClr val="bg1"/>
                </a:solidFill>
              </a:rPr>
              <a:t>) не більше ніж з двох предметів</a:t>
            </a:r>
            <a:r>
              <a:rPr lang="uk-UA" sz="1400" b="1">
                <a:solidFill>
                  <a:schemeClr val="bg1"/>
                </a:solidFill>
              </a:rPr>
              <a:t> навчального плану. </a:t>
            </a:r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24584" name="Прямоугольник 67"/>
          <p:cNvSpPr>
            <a:spLocks noChangeArrowheads="1"/>
          </p:cNvSpPr>
          <p:nvPr/>
        </p:nvSpPr>
        <p:spPr bwMode="auto">
          <a:xfrm>
            <a:off x="2066925" y="5367338"/>
            <a:ext cx="57594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schemeClr val="bg1"/>
                </a:solidFill>
              </a:rPr>
              <a:t>Рішення про нагородження претендентів Золотою або Срібною медалями приймається </a:t>
            </a:r>
            <a:r>
              <a:rPr lang="uk-UA" sz="1400" b="1" i="1" u="sng">
                <a:solidFill>
                  <a:schemeClr val="bg1"/>
                </a:solidFill>
              </a:rPr>
              <a:t>на спільному засіданні педагогічної ради та ради навчального закладу і оформлюється наказом керівника навчального закладу.</a:t>
            </a:r>
            <a:endParaRPr lang="ru-RU" sz="1400" b="1" i="1" u="sng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>
                <a:solidFill>
                  <a:srgbClr val="FF0048"/>
                </a:solidFill>
                <a:latin typeface="Arial" charset="0"/>
              </a:rPr>
              <a:t>Особливі умови нагородження</a:t>
            </a:r>
            <a:r>
              <a:rPr lang="uk-UA" smtClean="0"/>
              <a:t> 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900" b="1" u="sng" smtClean="0">
                <a:solidFill>
                  <a:schemeClr val="hlink"/>
                </a:solidFill>
                <a:latin typeface="Arial" charset="0"/>
              </a:rPr>
              <a:t>  </a:t>
            </a:r>
            <a:r>
              <a:rPr lang="uk-UA" sz="1900" b="1" u="sng" smtClean="0">
                <a:solidFill>
                  <a:srgbClr val="FF0048"/>
                </a:solidFill>
                <a:latin typeface="Arial" charset="0"/>
              </a:rPr>
              <a:t>За рішенням Управління освітою</a:t>
            </a:r>
            <a:r>
              <a:rPr lang="uk-UA" sz="1900" b="1" u="sng" smtClean="0">
                <a:solidFill>
                  <a:schemeClr val="hlink"/>
                </a:solidFill>
                <a:latin typeface="Arial" charset="0"/>
              </a:rPr>
              <a:t>,</a:t>
            </a:r>
            <a:r>
              <a:rPr lang="uk-UA" sz="1900" b="1" smtClean="0">
                <a:solidFill>
                  <a:schemeClr val="hlink"/>
                </a:solidFill>
                <a:latin typeface="Arial" charset="0"/>
              </a:rPr>
              <a:t> у сфері управління яких перебувають навчальні заклади, за умов дотримання вимог пунктів 2.1, 2.2 розділу ІІ цього Положення нагороджуються Золотою або Срібною медаллю випускники, які: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900" b="1" smtClean="0">
                <a:solidFill>
                  <a:schemeClr val="hlink"/>
                </a:solidFill>
                <a:latin typeface="Arial" charset="0"/>
              </a:rPr>
              <a:t>1. Зараховані за станом здоров'я до спеціальної медичної групи;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900" b="1" smtClean="0">
                <a:solidFill>
                  <a:schemeClr val="hlink"/>
                </a:solidFill>
                <a:latin typeface="Arial" charset="0"/>
              </a:rPr>
              <a:t>2. Звільнені від державної підсумкової атестації;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900" b="1" smtClean="0">
                <a:solidFill>
                  <a:schemeClr val="hlink"/>
                </a:solidFill>
                <a:latin typeface="Arial" charset="0"/>
              </a:rPr>
              <a:t>3. Перебували на навчанні за індивідуальною формою, у тому числі ті, які за погодженим з місцевим органом управління освітою індивідуальним навчальним планом прискорено опанували програмовий матеріал за курс повної загальної середньої освіти;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900" b="1" smtClean="0">
                <a:solidFill>
                  <a:schemeClr val="hlink"/>
                </a:solidFill>
                <a:latin typeface="Arial" charset="0"/>
              </a:rPr>
              <a:t>4. Тимчасово навчалися за кордоном і повернулися в Україну в старшу школу та опанували програмовий матеріал на високому рівні.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20213_html_m67b755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038"/>
            <a:ext cx="9144000" cy="641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1908175" y="1460500"/>
            <a:ext cx="6045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400" b="1" i="1">
                <a:solidFill>
                  <a:srgbClr val="FF0048"/>
                </a:solidFill>
              </a:rPr>
              <a:t>Відповідно до п. 21 наказу МОНУ №1369 від 07.12.2018 контроль за проведенням атестації в закладах освіти здійснює Управління освіти</a:t>
            </a:r>
            <a:endParaRPr lang="uk-U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img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3138"/>
          </a:xfrm>
        </p:spPr>
        <p:txBody>
          <a:bodyPr/>
          <a:lstStyle/>
          <a:p>
            <a:r>
              <a:rPr lang="uk-UA" sz="3200" b="1" i="1" smtClean="0">
                <a:solidFill>
                  <a:schemeClr val="bg1"/>
                </a:solidFill>
                <a:latin typeface="Arial" charset="0"/>
              </a:rPr>
              <a:t>Нормативно-правове забезпечення:</a:t>
            </a:r>
          </a:p>
        </p:txBody>
      </p:sp>
      <p:grpSp>
        <p:nvGrpSpPr>
          <p:cNvPr id="14338" name="Group 220"/>
          <p:cNvGrpSpPr>
            <a:grpSpLocks/>
          </p:cNvGrpSpPr>
          <p:nvPr/>
        </p:nvGrpSpPr>
        <p:grpSpPr bwMode="auto">
          <a:xfrm>
            <a:off x="754063" y="1628775"/>
            <a:ext cx="7610475" cy="906463"/>
            <a:chOff x="1440" y="1200"/>
            <a:chExt cx="2928" cy="432"/>
          </a:xfrm>
        </p:grpSpPr>
        <p:sp>
          <p:nvSpPr>
            <p:cNvPr id="14380" name="AutoShape 58"/>
            <p:cNvSpPr>
              <a:spLocks noChangeArrowheads="1"/>
            </p:cNvSpPr>
            <p:nvPr/>
          </p:nvSpPr>
          <p:spPr bwMode="auto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81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82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4D38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83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84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4385" name="Text Box 64"/>
            <p:cNvSpPr txBox="1">
              <a:spLocks noChangeArrowheads="1"/>
            </p:cNvSpPr>
            <p:nvPr/>
          </p:nvSpPr>
          <p:spPr bwMode="auto">
            <a:xfrm>
              <a:off x="1610" y="1218"/>
              <a:ext cx="157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4386" name="AutoShape 95"/>
            <p:cNvSpPr>
              <a:spLocks noChangeArrowheads="1"/>
            </p:cNvSpPr>
            <p:nvPr/>
          </p:nvSpPr>
          <p:spPr bwMode="gray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F9FE"/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87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88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235D6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89" name="Text Box 100"/>
            <p:cNvSpPr txBox="1">
              <a:spLocks noChangeArrowheads="1"/>
            </p:cNvSpPr>
            <p:nvPr/>
          </p:nvSpPr>
          <p:spPr bwMode="gray">
            <a:xfrm>
              <a:off x="1920" y="1248"/>
              <a:ext cx="216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400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Закони</a:t>
              </a:r>
              <a:r>
                <a:rPr lang="ru-RU" sz="1400" b="1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ru-RU" sz="1400" b="1" dirty="0" err="1">
                  <a:solidFill>
                    <a:schemeClr val="accent5">
                      <a:lumMod val="75000"/>
                    </a:schemeClr>
                  </a:solidFill>
                </a:rPr>
                <a:t>України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</a:rPr>
                <a:t> «Про </a:t>
              </a:r>
              <a:r>
                <a:rPr lang="ru-RU" sz="1400" b="1" dirty="0" err="1">
                  <a:solidFill>
                    <a:schemeClr val="accent5">
                      <a:lumMod val="75000"/>
                    </a:schemeClr>
                  </a:solidFill>
                </a:rPr>
                <a:t>загальну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ru-RU" sz="1400" b="1" dirty="0" err="1">
                  <a:solidFill>
                    <a:schemeClr val="accent5">
                      <a:lumMod val="75000"/>
                    </a:schemeClr>
                  </a:solidFill>
                </a:rPr>
                <a:t>середню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ru-RU" sz="1400" b="1" dirty="0" err="1">
                  <a:solidFill>
                    <a:schemeClr val="accent5">
                      <a:lumMod val="75000"/>
                    </a:schemeClr>
                  </a:solidFill>
                </a:rPr>
                <a:t>освіту</a:t>
              </a:r>
              <a:r>
                <a:rPr lang="ru-RU" sz="1400" b="1" dirty="0" smtClean="0">
                  <a:solidFill>
                    <a:schemeClr val="accent5">
                      <a:lumMod val="75000"/>
                    </a:schemeClr>
                  </a:solidFill>
                </a:rPr>
                <a:t>»</a:t>
              </a:r>
              <a:endParaRPr lang="en-US" sz="1400" b="1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 eaLnBrk="0" hangingPunct="0"/>
              <a:r>
                <a:rPr lang="uk-UA" sz="1400" b="1" dirty="0" smtClean="0">
                  <a:solidFill>
                    <a:schemeClr val="accent5">
                      <a:lumMod val="75000"/>
                    </a:schemeClr>
                  </a:solidFill>
                </a:rPr>
                <a:t>«Про освіту»</a:t>
              </a:r>
              <a:r>
                <a:rPr lang="uk-UA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4390" name="Picture 215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91" name="Text Box 101"/>
            <p:cNvSpPr txBox="1">
              <a:spLocks noChangeArrowheads="1"/>
            </p:cNvSpPr>
            <p:nvPr/>
          </p:nvSpPr>
          <p:spPr bwMode="gray">
            <a:xfrm>
              <a:off x="1634" y="1218"/>
              <a:ext cx="158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339" name="Group 221"/>
          <p:cNvGrpSpPr>
            <a:grpSpLocks/>
          </p:cNvGrpSpPr>
          <p:nvPr/>
        </p:nvGrpSpPr>
        <p:grpSpPr bwMode="auto">
          <a:xfrm>
            <a:off x="842963" y="2713038"/>
            <a:ext cx="7481887" cy="1009650"/>
            <a:chOff x="1440" y="1680"/>
            <a:chExt cx="2928" cy="432"/>
          </a:xfrm>
        </p:grpSpPr>
        <p:sp>
          <p:nvSpPr>
            <p:cNvPr id="14368" name="AutoShape 66"/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69" name="Oval 67"/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70" name="Oval 68"/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71" name="Oval 69"/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72" name="Text Box 70"/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4373" name="Text Box 71"/>
            <p:cNvSpPr txBox="1">
              <a:spLocks noChangeArrowheads="1"/>
            </p:cNvSpPr>
            <p:nvPr/>
          </p:nvSpPr>
          <p:spPr bwMode="auto">
            <a:xfrm>
              <a:off x="1608" y="1698"/>
              <a:ext cx="161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4374" name="AutoShape 103"/>
            <p:cNvSpPr>
              <a:spLocks noChangeArrowheads="1"/>
            </p:cNvSpPr>
            <p:nvPr/>
          </p:nvSpPr>
          <p:spPr bwMode="gray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75" name="Oval 104"/>
            <p:cNvSpPr>
              <a:spLocks noChangeArrowheads="1"/>
            </p:cNvSpPr>
            <p:nvPr/>
          </p:nvSpPr>
          <p:spPr bwMode="gray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76" name="Oval 105"/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77" name="Text Box 107"/>
            <p:cNvSpPr txBox="1">
              <a:spLocks noChangeArrowheads="1"/>
            </p:cNvSpPr>
            <p:nvPr/>
          </p:nvSpPr>
          <p:spPr bwMode="gray">
            <a:xfrm>
              <a:off x="1920" y="1728"/>
              <a:ext cx="2160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1400" b="1" dirty="0" smtClean="0">
                  <a:solidFill>
                    <a:srgbClr val="FF0000"/>
                  </a:solidFill>
                </a:rPr>
                <a:t>Наказ  МОН «Про внесення змін до додатка 2 наказу від 25 січня 2019 №59» від 01.02.2019 №116</a:t>
              </a:r>
              <a:endParaRPr lang="uk-UA" sz="1600" b="1" dirty="0" smtClean="0">
                <a:solidFill>
                  <a:srgbClr val="FF0000"/>
                </a:solidFill>
              </a:endParaRPr>
            </a:p>
            <a:p>
              <a:pPr algn="ctr" eaLnBrk="0" hangingPunct="0"/>
              <a:endParaRPr lang="en-US" sz="1600" b="1" dirty="0"/>
            </a:p>
          </p:txBody>
        </p:sp>
        <p:pic>
          <p:nvPicPr>
            <p:cNvPr id="14378" name="Picture 216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9" name="Text Box 108"/>
            <p:cNvSpPr txBox="1">
              <a:spLocks noChangeArrowheads="1"/>
            </p:cNvSpPr>
            <p:nvPr/>
          </p:nvSpPr>
          <p:spPr bwMode="gray">
            <a:xfrm>
              <a:off x="1633" y="1699"/>
              <a:ext cx="160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4340" name="Group 222"/>
          <p:cNvGrpSpPr>
            <a:grpSpLocks/>
          </p:cNvGrpSpPr>
          <p:nvPr/>
        </p:nvGrpSpPr>
        <p:grpSpPr bwMode="auto">
          <a:xfrm>
            <a:off x="820738" y="3792538"/>
            <a:ext cx="7567612" cy="933450"/>
            <a:chOff x="1440" y="2160"/>
            <a:chExt cx="2928" cy="432"/>
          </a:xfrm>
        </p:grpSpPr>
        <p:sp>
          <p:nvSpPr>
            <p:cNvPr id="14356" name="AutoShape 156"/>
            <p:cNvSpPr>
              <a:spLocks noChangeArrowheads="1"/>
            </p:cNvSpPr>
            <p:nvPr/>
          </p:nvSpPr>
          <p:spPr bwMode="auto">
            <a:xfrm>
              <a:off x="1654" y="218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57" name="Oval 158"/>
            <p:cNvSpPr>
              <a:spLocks noChangeArrowheads="1"/>
            </p:cNvSpPr>
            <p:nvPr/>
          </p:nvSpPr>
          <p:spPr bwMode="auto">
            <a:xfrm rot="1758052">
              <a:off x="1454" y="2175"/>
              <a:ext cx="514" cy="41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58" name="Oval 159"/>
            <p:cNvSpPr>
              <a:spLocks noChangeArrowheads="1"/>
            </p:cNvSpPr>
            <p:nvPr/>
          </p:nvSpPr>
          <p:spPr bwMode="auto">
            <a:xfrm rot="1758052">
              <a:off x="1440" y="216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4D38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59" name="Oval 160"/>
            <p:cNvSpPr>
              <a:spLocks noChangeArrowheads="1"/>
            </p:cNvSpPr>
            <p:nvPr/>
          </p:nvSpPr>
          <p:spPr bwMode="auto">
            <a:xfrm>
              <a:off x="1491" y="218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60" name="Text Box 161"/>
            <p:cNvSpPr txBox="1">
              <a:spLocks noChangeArrowheads="1"/>
            </p:cNvSpPr>
            <p:nvPr/>
          </p:nvSpPr>
          <p:spPr bwMode="auto">
            <a:xfrm>
              <a:off x="1920" y="2208"/>
              <a:ext cx="216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4361" name="Text Box 162"/>
            <p:cNvSpPr txBox="1">
              <a:spLocks noChangeArrowheads="1"/>
            </p:cNvSpPr>
            <p:nvPr/>
          </p:nvSpPr>
          <p:spPr bwMode="auto">
            <a:xfrm>
              <a:off x="1610" y="2177"/>
              <a:ext cx="158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4362" name="AutoShape 171"/>
            <p:cNvSpPr>
              <a:spLocks noChangeArrowheads="1"/>
            </p:cNvSpPr>
            <p:nvPr/>
          </p:nvSpPr>
          <p:spPr bwMode="gray">
            <a:xfrm>
              <a:off x="1654" y="218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F9FE"/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63" name="Oval 173"/>
            <p:cNvSpPr>
              <a:spLocks noChangeArrowheads="1"/>
            </p:cNvSpPr>
            <p:nvPr/>
          </p:nvSpPr>
          <p:spPr bwMode="gray">
            <a:xfrm rot="1758052">
              <a:off x="1454" y="2175"/>
              <a:ext cx="514" cy="417"/>
            </a:xfrm>
            <a:prstGeom prst="ellipse">
              <a:avLst/>
            </a:prstGeom>
            <a:solidFill>
              <a:srgbClr val="3A609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64" name="Oval 174"/>
            <p:cNvSpPr>
              <a:spLocks noChangeArrowheads="1"/>
            </p:cNvSpPr>
            <p:nvPr/>
          </p:nvSpPr>
          <p:spPr bwMode="gray">
            <a:xfrm rot="1758052">
              <a:off x="1440" y="216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235D6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65" name="Text Box 176"/>
            <p:cNvSpPr txBox="1">
              <a:spLocks noChangeArrowheads="1"/>
            </p:cNvSpPr>
            <p:nvPr/>
          </p:nvSpPr>
          <p:spPr bwMode="gray">
            <a:xfrm>
              <a:off x="1920" y="2208"/>
              <a:ext cx="216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1200" b="1" dirty="0">
                  <a:solidFill>
                    <a:srgbClr val="FF0000"/>
                  </a:solidFill>
                </a:rPr>
                <a:t>наказ Міністерства освіти і науки України від 25.01.2019 № 59 «Про проведення у 2018/2019 навчальному році державної підсумкової атестації осіб, які здобувають загальну середню освіту»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pic>
          <p:nvPicPr>
            <p:cNvPr id="14366" name="Picture 217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2181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7" name="Text Box 177"/>
            <p:cNvSpPr txBox="1">
              <a:spLocks noChangeArrowheads="1"/>
            </p:cNvSpPr>
            <p:nvPr/>
          </p:nvSpPr>
          <p:spPr bwMode="gray">
            <a:xfrm>
              <a:off x="1633" y="2177"/>
              <a:ext cx="158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4341" name="Group 223"/>
          <p:cNvGrpSpPr>
            <a:grpSpLocks/>
          </p:cNvGrpSpPr>
          <p:nvPr/>
        </p:nvGrpSpPr>
        <p:grpSpPr bwMode="auto">
          <a:xfrm>
            <a:off x="898525" y="4973638"/>
            <a:ext cx="7391400" cy="1085850"/>
            <a:chOff x="1440" y="2640"/>
            <a:chExt cx="2928" cy="432"/>
          </a:xfrm>
        </p:grpSpPr>
        <p:sp>
          <p:nvSpPr>
            <p:cNvPr id="14344" name="AutoShape 164"/>
            <p:cNvSpPr>
              <a:spLocks noChangeArrowheads="1"/>
            </p:cNvSpPr>
            <p:nvPr/>
          </p:nvSpPr>
          <p:spPr bwMode="auto">
            <a:xfrm>
              <a:off x="1654" y="266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45" name="Oval 165"/>
            <p:cNvSpPr>
              <a:spLocks noChangeArrowheads="1"/>
            </p:cNvSpPr>
            <p:nvPr/>
          </p:nvSpPr>
          <p:spPr bwMode="auto">
            <a:xfrm rot="1758052">
              <a:off x="1454" y="265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46" name="Oval 166"/>
            <p:cNvSpPr>
              <a:spLocks noChangeArrowheads="1"/>
            </p:cNvSpPr>
            <p:nvPr/>
          </p:nvSpPr>
          <p:spPr bwMode="auto">
            <a:xfrm rot="1758052">
              <a:off x="1440" y="264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47" name="Oval 167"/>
            <p:cNvSpPr>
              <a:spLocks noChangeArrowheads="1"/>
            </p:cNvSpPr>
            <p:nvPr/>
          </p:nvSpPr>
          <p:spPr bwMode="auto">
            <a:xfrm>
              <a:off x="1491" y="266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48" name="Text Box 168"/>
            <p:cNvSpPr txBox="1">
              <a:spLocks noChangeArrowheads="1"/>
            </p:cNvSpPr>
            <p:nvPr/>
          </p:nvSpPr>
          <p:spPr bwMode="auto">
            <a:xfrm>
              <a:off x="1920" y="2688"/>
              <a:ext cx="216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4349" name="Text Box 169"/>
            <p:cNvSpPr txBox="1">
              <a:spLocks noChangeArrowheads="1"/>
            </p:cNvSpPr>
            <p:nvPr/>
          </p:nvSpPr>
          <p:spPr bwMode="auto">
            <a:xfrm>
              <a:off x="1608" y="2657"/>
              <a:ext cx="1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4350" name="AutoShape 179"/>
            <p:cNvSpPr>
              <a:spLocks noChangeArrowheads="1"/>
            </p:cNvSpPr>
            <p:nvPr/>
          </p:nvSpPr>
          <p:spPr bwMode="gray">
            <a:xfrm>
              <a:off x="1654" y="266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51" name="Oval 180"/>
            <p:cNvSpPr>
              <a:spLocks noChangeArrowheads="1"/>
            </p:cNvSpPr>
            <p:nvPr/>
          </p:nvSpPr>
          <p:spPr bwMode="gray">
            <a:xfrm rot="1758052">
              <a:off x="1454" y="2655"/>
              <a:ext cx="514" cy="417"/>
            </a:xfrm>
            <a:prstGeom prst="ellipse">
              <a:avLst/>
            </a:prstGeom>
            <a:solidFill>
              <a:srgbClr val="55497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52" name="Oval 181"/>
            <p:cNvSpPr>
              <a:spLocks noChangeArrowheads="1"/>
            </p:cNvSpPr>
            <p:nvPr/>
          </p:nvSpPr>
          <p:spPr bwMode="gray">
            <a:xfrm rot="1758052">
              <a:off x="1440" y="264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4353" name="Text Box 183"/>
            <p:cNvSpPr txBox="1">
              <a:spLocks noChangeArrowheads="1"/>
            </p:cNvSpPr>
            <p:nvPr/>
          </p:nvSpPr>
          <p:spPr bwMode="gray">
            <a:xfrm>
              <a:off x="1920" y="2688"/>
              <a:ext cx="216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400" b="1" dirty="0">
                  <a:solidFill>
                    <a:srgbClr val="FF0000"/>
                  </a:solidFill>
                </a:rPr>
                <a:t>Порядок </a:t>
              </a:r>
              <a:r>
                <a:rPr lang="ru-RU" sz="1400" b="1" dirty="0" err="1">
                  <a:solidFill>
                    <a:srgbClr val="FF0000"/>
                  </a:solidFill>
                </a:rPr>
                <a:t>проведення</a:t>
              </a:r>
              <a:r>
                <a:rPr lang="ru-RU" sz="1400" b="1" dirty="0">
                  <a:solidFill>
                    <a:srgbClr val="FF0000"/>
                  </a:solidFill>
                </a:rPr>
                <a:t> </a:t>
              </a:r>
              <a:r>
                <a:rPr lang="ru-RU" sz="1400" b="1" dirty="0" err="1">
                  <a:solidFill>
                    <a:srgbClr val="FF0000"/>
                  </a:solidFill>
                </a:rPr>
                <a:t>державної</a:t>
              </a:r>
              <a:r>
                <a:rPr lang="ru-RU" sz="1400" b="1" dirty="0">
                  <a:solidFill>
                    <a:srgbClr val="FF0000"/>
                  </a:solidFill>
                </a:rPr>
                <a:t> </a:t>
              </a:r>
              <a:r>
                <a:rPr lang="ru-RU" sz="1400" b="1" dirty="0" err="1">
                  <a:solidFill>
                    <a:srgbClr val="FF0000"/>
                  </a:solidFill>
                </a:rPr>
                <a:t>підсумкової</a:t>
              </a:r>
              <a:r>
                <a:rPr lang="ru-RU" sz="1400" b="1" dirty="0">
                  <a:solidFill>
                    <a:srgbClr val="FF0000"/>
                  </a:solidFill>
                </a:rPr>
                <a:t> </a:t>
              </a:r>
              <a:r>
                <a:rPr lang="ru-RU" sz="1400" b="1" dirty="0" err="1">
                  <a:solidFill>
                    <a:srgbClr val="FF0000"/>
                  </a:solidFill>
                </a:rPr>
                <a:t>атестації</a:t>
              </a:r>
              <a:r>
                <a:rPr lang="ru-RU" sz="1400" b="1" dirty="0">
                  <a:solidFill>
                    <a:srgbClr val="FF0000"/>
                  </a:solidFill>
                </a:rPr>
                <a:t>, </a:t>
              </a:r>
              <a:r>
                <a:rPr lang="ru-RU" sz="1400" b="1" dirty="0" err="1">
                  <a:solidFill>
                    <a:srgbClr val="FF0000"/>
                  </a:solidFill>
                </a:rPr>
                <a:t>затверджений</a:t>
              </a:r>
              <a:r>
                <a:rPr lang="ru-RU" sz="1400" b="1" dirty="0">
                  <a:solidFill>
                    <a:srgbClr val="FF0000"/>
                  </a:solidFill>
                </a:rPr>
                <a:t> наказом М</a:t>
              </a:r>
              <a:r>
                <a:rPr lang="uk-UA" sz="1400" b="1" dirty="0">
                  <a:solidFill>
                    <a:srgbClr val="FF0000"/>
                  </a:solidFill>
                </a:rPr>
                <a:t>ОН</a:t>
              </a:r>
              <a:r>
                <a:rPr lang="ru-RU" sz="1400" b="1" dirty="0">
                  <a:solidFill>
                    <a:srgbClr val="FF0000"/>
                  </a:solidFill>
                </a:rPr>
                <a:t>У </a:t>
              </a:r>
              <a:r>
                <a:rPr lang="ru-RU" sz="1400" b="1" dirty="0" err="1">
                  <a:solidFill>
                    <a:srgbClr val="FF0000"/>
                  </a:solidFill>
                </a:rPr>
                <a:t>від</a:t>
              </a:r>
              <a:r>
                <a:rPr lang="ru-RU" sz="1400" b="1" dirty="0">
                  <a:solidFill>
                    <a:srgbClr val="FF0000"/>
                  </a:solidFill>
                </a:rPr>
                <a:t> 07.12.2018 № 1369</a:t>
              </a:r>
              <a:r>
                <a:rPr lang="uk-UA" sz="1400" dirty="0">
                  <a:solidFill>
                    <a:srgbClr val="FF0000"/>
                  </a:solidFill>
                </a:rPr>
                <a:t> 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pic>
          <p:nvPicPr>
            <p:cNvPr id="14354" name="Picture 218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2661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5" name="Text Box 184"/>
            <p:cNvSpPr txBox="1">
              <a:spLocks noChangeArrowheads="1"/>
            </p:cNvSpPr>
            <p:nvPr/>
          </p:nvSpPr>
          <p:spPr bwMode="gray">
            <a:xfrm>
              <a:off x="1584" y="2657"/>
              <a:ext cx="2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sp>
        <p:nvSpPr>
          <p:cNvPr id="14342" name="Rectangle 56"/>
          <p:cNvSpPr>
            <a:spLocks/>
          </p:cNvSpPr>
          <p:nvPr/>
        </p:nvSpPr>
        <p:spPr bwMode="auto">
          <a:xfrm>
            <a:off x="650875" y="1814513"/>
            <a:ext cx="78867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defTabSz="6858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endParaRPr lang="uk-UA" sz="2100">
              <a:latin typeface="Calibri" pitchFamily="34" charset="0"/>
            </a:endParaRPr>
          </a:p>
        </p:txBody>
      </p:sp>
      <p:sp>
        <p:nvSpPr>
          <p:cNvPr id="14343" name="Rectangle 57"/>
          <p:cNvSpPr>
            <a:spLocks/>
          </p:cNvSpPr>
          <p:nvPr/>
        </p:nvSpPr>
        <p:spPr bwMode="auto">
          <a:xfrm>
            <a:off x="650875" y="1814513"/>
            <a:ext cx="78867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defTabSz="6858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endParaRPr lang="uk-UA" sz="21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 i="1" smtClean="0">
                <a:solidFill>
                  <a:schemeClr val="bg1"/>
                </a:solidFill>
                <a:latin typeface="Arial" charset="0"/>
              </a:rPr>
              <a:t>Нормативно-правове забезпечення:</a:t>
            </a:r>
          </a:p>
        </p:txBody>
      </p:sp>
      <p:grpSp>
        <p:nvGrpSpPr>
          <p:cNvPr id="15362" name="Group 220"/>
          <p:cNvGrpSpPr>
            <a:grpSpLocks/>
          </p:cNvGrpSpPr>
          <p:nvPr/>
        </p:nvGrpSpPr>
        <p:grpSpPr bwMode="auto">
          <a:xfrm>
            <a:off x="800100" y="1662113"/>
            <a:ext cx="7753350" cy="882650"/>
            <a:chOff x="1440" y="1200"/>
            <a:chExt cx="2928" cy="432"/>
          </a:xfrm>
        </p:grpSpPr>
        <p:sp>
          <p:nvSpPr>
            <p:cNvPr id="15532" name="AutoShape 58"/>
            <p:cNvSpPr>
              <a:spLocks noChangeArrowheads="1"/>
            </p:cNvSpPr>
            <p:nvPr/>
          </p:nvSpPr>
          <p:spPr bwMode="auto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533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534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4D38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535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536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5537" name="Text Box 64"/>
            <p:cNvSpPr txBox="1">
              <a:spLocks noChangeArrowheads="1"/>
            </p:cNvSpPr>
            <p:nvPr/>
          </p:nvSpPr>
          <p:spPr bwMode="auto">
            <a:xfrm>
              <a:off x="1611" y="1218"/>
              <a:ext cx="15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5538" name="AutoShape 95"/>
            <p:cNvSpPr>
              <a:spLocks noChangeArrowheads="1"/>
            </p:cNvSpPr>
            <p:nvPr/>
          </p:nvSpPr>
          <p:spPr bwMode="gray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F9FE"/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539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540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235D6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541" name="Text Box 100"/>
            <p:cNvSpPr txBox="1">
              <a:spLocks noChangeArrowheads="1"/>
            </p:cNvSpPr>
            <p:nvPr/>
          </p:nvSpPr>
          <p:spPr bwMode="gray">
            <a:xfrm>
              <a:off x="1920" y="1248"/>
              <a:ext cx="2160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400" b="1"/>
                <a:t>Положення про золоту медаль «За високі досягнення у навчанні» та срібну медаль «За досягнення у навчанні», затверджене наказом МОНУ від 17.03.2015 № 306</a:t>
              </a:r>
              <a:r>
                <a:rPr lang="uk-UA" sz="1400"/>
                <a:t> </a:t>
              </a:r>
              <a:endParaRPr lang="en-US" sz="1400"/>
            </a:p>
          </p:txBody>
        </p:sp>
        <p:pic>
          <p:nvPicPr>
            <p:cNvPr id="15542" name="Picture 215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543" name="Text Box 101"/>
            <p:cNvSpPr txBox="1">
              <a:spLocks noChangeArrowheads="1"/>
            </p:cNvSpPr>
            <p:nvPr/>
          </p:nvSpPr>
          <p:spPr bwMode="gray">
            <a:xfrm>
              <a:off x="1635" y="1218"/>
              <a:ext cx="15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3200" b="1">
                  <a:solidFill>
                    <a:srgbClr val="FFFFFF"/>
                  </a:solidFill>
                </a:rPr>
                <a:t>5</a:t>
              </a:r>
              <a:endParaRPr lang="en-US" sz="32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5363" name="Group 221"/>
          <p:cNvGrpSpPr>
            <a:grpSpLocks/>
          </p:cNvGrpSpPr>
          <p:nvPr/>
        </p:nvGrpSpPr>
        <p:grpSpPr bwMode="auto">
          <a:xfrm>
            <a:off x="766763" y="2655888"/>
            <a:ext cx="7745412" cy="852487"/>
            <a:chOff x="1440" y="1680"/>
            <a:chExt cx="2928" cy="432"/>
          </a:xfrm>
        </p:grpSpPr>
        <p:sp>
          <p:nvSpPr>
            <p:cNvPr id="15520" name="AutoShape 66"/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521" name="Oval 67"/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522" name="Oval 68"/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523" name="Oval 69"/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524" name="Text Box 70"/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5525" name="Text Box 71"/>
            <p:cNvSpPr txBox="1">
              <a:spLocks noChangeArrowheads="1"/>
            </p:cNvSpPr>
            <p:nvPr/>
          </p:nvSpPr>
          <p:spPr bwMode="auto">
            <a:xfrm>
              <a:off x="1610" y="1698"/>
              <a:ext cx="155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5526" name="AutoShape 103"/>
            <p:cNvSpPr>
              <a:spLocks noChangeArrowheads="1"/>
            </p:cNvSpPr>
            <p:nvPr/>
          </p:nvSpPr>
          <p:spPr bwMode="gray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527" name="Oval 104"/>
            <p:cNvSpPr>
              <a:spLocks noChangeArrowheads="1"/>
            </p:cNvSpPr>
            <p:nvPr/>
          </p:nvSpPr>
          <p:spPr bwMode="gray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528" name="Oval 105"/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529" name="Text Box 107"/>
            <p:cNvSpPr txBox="1">
              <a:spLocks noChangeArrowheads="1"/>
            </p:cNvSpPr>
            <p:nvPr/>
          </p:nvSpPr>
          <p:spPr bwMode="gray">
            <a:xfrm>
              <a:off x="1920" y="1728"/>
              <a:ext cx="2160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1400" b="1"/>
                <a:t>Наказ МОН від 20.10.2016 №1272 «Про проведення ДПА учнів загальноосвітніх навчальних закладів у 2016/2017 н.р.»</a:t>
              </a:r>
              <a:r>
                <a:rPr lang="uk-UA"/>
                <a:t> </a:t>
              </a:r>
              <a:endParaRPr lang="en-US"/>
            </a:p>
          </p:txBody>
        </p:sp>
        <p:pic>
          <p:nvPicPr>
            <p:cNvPr id="15530" name="Picture 216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531" name="Text Box 108"/>
            <p:cNvSpPr txBox="1">
              <a:spLocks noChangeArrowheads="1"/>
            </p:cNvSpPr>
            <p:nvPr/>
          </p:nvSpPr>
          <p:spPr bwMode="gray">
            <a:xfrm>
              <a:off x="1636" y="1698"/>
              <a:ext cx="154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3200" b="1">
                  <a:solidFill>
                    <a:srgbClr val="FFFFFF"/>
                  </a:solidFill>
                </a:rPr>
                <a:t>6</a:t>
              </a:r>
              <a:endParaRPr lang="en-US" sz="32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5364" name="Group 221"/>
          <p:cNvGrpSpPr>
            <a:grpSpLocks/>
          </p:cNvGrpSpPr>
          <p:nvPr/>
        </p:nvGrpSpPr>
        <p:grpSpPr bwMode="auto">
          <a:xfrm>
            <a:off x="814388" y="4502150"/>
            <a:ext cx="7743825" cy="914400"/>
            <a:chOff x="1440" y="1680"/>
            <a:chExt cx="2928" cy="432"/>
          </a:xfrm>
        </p:grpSpPr>
        <p:sp>
          <p:nvSpPr>
            <p:cNvPr id="15508" name="AutoShape 66"/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509" name="Oval 67"/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510" name="Oval 68"/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511" name="Oval 69"/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512" name="Text Box 70"/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5513" name="Text Box 71"/>
            <p:cNvSpPr txBox="1">
              <a:spLocks noChangeArrowheads="1"/>
            </p:cNvSpPr>
            <p:nvPr/>
          </p:nvSpPr>
          <p:spPr bwMode="auto">
            <a:xfrm>
              <a:off x="1611" y="1698"/>
              <a:ext cx="155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5514" name="AutoShape 103"/>
            <p:cNvSpPr>
              <a:spLocks noChangeArrowheads="1"/>
            </p:cNvSpPr>
            <p:nvPr/>
          </p:nvSpPr>
          <p:spPr bwMode="gray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515" name="Oval 104"/>
            <p:cNvSpPr>
              <a:spLocks noChangeArrowheads="1"/>
            </p:cNvSpPr>
            <p:nvPr/>
          </p:nvSpPr>
          <p:spPr bwMode="gray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516" name="Oval 105"/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517" name="Text Box 107"/>
            <p:cNvSpPr txBox="1">
              <a:spLocks noChangeArrowheads="1"/>
            </p:cNvSpPr>
            <p:nvPr/>
          </p:nvSpPr>
          <p:spPr bwMode="gray">
            <a:xfrm>
              <a:off x="1920" y="1728"/>
              <a:ext cx="2160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1400" b="1"/>
                <a:t>Лист МОН від 13.03.2017 №1/9-149 «Про проведення державної підсумкової атестації у ЗНЗ, у 2016/2017 н.р.»</a:t>
              </a:r>
              <a:r>
                <a:rPr lang="uk-UA"/>
                <a:t> </a:t>
              </a:r>
              <a:endParaRPr lang="en-US"/>
            </a:p>
          </p:txBody>
        </p:sp>
        <p:pic>
          <p:nvPicPr>
            <p:cNvPr id="15518" name="Picture 216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519" name="Text Box 108"/>
            <p:cNvSpPr txBox="1">
              <a:spLocks noChangeArrowheads="1"/>
            </p:cNvSpPr>
            <p:nvPr/>
          </p:nvSpPr>
          <p:spPr bwMode="gray">
            <a:xfrm>
              <a:off x="1635" y="1698"/>
              <a:ext cx="155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3200" b="1">
                  <a:solidFill>
                    <a:srgbClr val="FFFFFF"/>
                  </a:solidFill>
                </a:rPr>
                <a:t>8</a:t>
              </a:r>
              <a:endParaRPr lang="en-US" sz="32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5365" name="Group 222"/>
          <p:cNvGrpSpPr>
            <a:grpSpLocks/>
          </p:cNvGrpSpPr>
          <p:nvPr/>
        </p:nvGrpSpPr>
        <p:grpSpPr bwMode="auto">
          <a:xfrm>
            <a:off x="852488" y="3605213"/>
            <a:ext cx="7624762" cy="750887"/>
            <a:chOff x="1440" y="2160"/>
            <a:chExt cx="2928" cy="432"/>
          </a:xfrm>
        </p:grpSpPr>
        <p:sp>
          <p:nvSpPr>
            <p:cNvPr id="15496" name="AutoShape 156"/>
            <p:cNvSpPr>
              <a:spLocks noChangeArrowheads="1"/>
            </p:cNvSpPr>
            <p:nvPr/>
          </p:nvSpPr>
          <p:spPr bwMode="auto">
            <a:xfrm>
              <a:off x="1654" y="218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97" name="Oval 158"/>
            <p:cNvSpPr>
              <a:spLocks noChangeArrowheads="1"/>
            </p:cNvSpPr>
            <p:nvPr/>
          </p:nvSpPr>
          <p:spPr bwMode="auto">
            <a:xfrm rot="1758052">
              <a:off x="1454" y="2175"/>
              <a:ext cx="514" cy="41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98" name="Oval 159"/>
            <p:cNvSpPr>
              <a:spLocks noChangeArrowheads="1"/>
            </p:cNvSpPr>
            <p:nvPr/>
          </p:nvSpPr>
          <p:spPr bwMode="auto">
            <a:xfrm rot="1758052">
              <a:off x="1440" y="216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4D38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99" name="Oval 160"/>
            <p:cNvSpPr>
              <a:spLocks noChangeArrowheads="1"/>
            </p:cNvSpPr>
            <p:nvPr/>
          </p:nvSpPr>
          <p:spPr bwMode="auto">
            <a:xfrm>
              <a:off x="1491" y="218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500" name="Text Box 161"/>
            <p:cNvSpPr txBox="1">
              <a:spLocks noChangeArrowheads="1"/>
            </p:cNvSpPr>
            <p:nvPr/>
          </p:nvSpPr>
          <p:spPr bwMode="auto">
            <a:xfrm>
              <a:off x="1920" y="2208"/>
              <a:ext cx="216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5501" name="Text Box 162"/>
            <p:cNvSpPr txBox="1">
              <a:spLocks noChangeArrowheads="1"/>
            </p:cNvSpPr>
            <p:nvPr/>
          </p:nvSpPr>
          <p:spPr bwMode="auto">
            <a:xfrm>
              <a:off x="1611" y="2178"/>
              <a:ext cx="157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5502" name="AutoShape 171"/>
            <p:cNvSpPr>
              <a:spLocks noChangeArrowheads="1"/>
            </p:cNvSpPr>
            <p:nvPr/>
          </p:nvSpPr>
          <p:spPr bwMode="gray">
            <a:xfrm>
              <a:off x="1654" y="218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F9FE"/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503" name="Oval 173"/>
            <p:cNvSpPr>
              <a:spLocks noChangeArrowheads="1"/>
            </p:cNvSpPr>
            <p:nvPr/>
          </p:nvSpPr>
          <p:spPr bwMode="gray">
            <a:xfrm rot="1758052">
              <a:off x="1454" y="2175"/>
              <a:ext cx="514" cy="417"/>
            </a:xfrm>
            <a:prstGeom prst="ellipse">
              <a:avLst/>
            </a:prstGeom>
            <a:solidFill>
              <a:srgbClr val="3A609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504" name="Oval 174"/>
            <p:cNvSpPr>
              <a:spLocks noChangeArrowheads="1"/>
            </p:cNvSpPr>
            <p:nvPr/>
          </p:nvSpPr>
          <p:spPr bwMode="gray">
            <a:xfrm rot="1758052">
              <a:off x="1440" y="216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235D6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505" name="Text Box 176"/>
            <p:cNvSpPr txBox="1">
              <a:spLocks noChangeArrowheads="1"/>
            </p:cNvSpPr>
            <p:nvPr/>
          </p:nvSpPr>
          <p:spPr bwMode="gray">
            <a:xfrm>
              <a:off x="1920" y="2208"/>
              <a:ext cx="216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1400" b="1"/>
                <a:t>Наказ МОН від 30.12.2016 №1696 «Про внесення змін до наказу МОН від 20.10.2016 №1272</a:t>
              </a:r>
              <a:r>
                <a:rPr lang="uk-UA" sz="1400"/>
                <a:t> </a:t>
              </a:r>
              <a:endParaRPr lang="en-US" sz="1400"/>
            </a:p>
          </p:txBody>
        </p:sp>
        <p:pic>
          <p:nvPicPr>
            <p:cNvPr id="15506" name="Picture 217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2181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507" name="Text Box 177"/>
            <p:cNvSpPr txBox="1">
              <a:spLocks noChangeArrowheads="1"/>
            </p:cNvSpPr>
            <p:nvPr/>
          </p:nvSpPr>
          <p:spPr bwMode="gray">
            <a:xfrm>
              <a:off x="1634" y="2178"/>
              <a:ext cx="157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3200" b="1">
                  <a:solidFill>
                    <a:srgbClr val="FFFFFF"/>
                  </a:solidFill>
                </a:rPr>
                <a:t>7</a:t>
              </a:r>
              <a:endParaRPr lang="en-US" sz="32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5366" name="Group 220"/>
          <p:cNvGrpSpPr>
            <a:grpSpLocks/>
          </p:cNvGrpSpPr>
          <p:nvPr/>
        </p:nvGrpSpPr>
        <p:grpSpPr bwMode="auto">
          <a:xfrm>
            <a:off x="800100" y="1662113"/>
            <a:ext cx="7753350" cy="882650"/>
            <a:chOff x="1440" y="1200"/>
            <a:chExt cx="2928" cy="432"/>
          </a:xfrm>
        </p:grpSpPr>
        <p:sp>
          <p:nvSpPr>
            <p:cNvPr id="15484" name="AutoShape 58"/>
            <p:cNvSpPr>
              <a:spLocks noChangeArrowheads="1"/>
            </p:cNvSpPr>
            <p:nvPr/>
          </p:nvSpPr>
          <p:spPr bwMode="auto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85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86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4D38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87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88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5489" name="Text Box 64"/>
            <p:cNvSpPr txBox="1">
              <a:spLocks noChangeArrowheads="1"/>
            </p:cNvSpPr>
            <p:nvPr/>
          </p:nvSpPr>
          <p:spPr bwMode="auto">
            <a:xfrm>
              <a:off x="1611" y="1218"/>
              <a:ext cx="15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5490" name="AutoShape 95"/>
            <p:cNvSpPr>
              <a:spLocks noChangeArrowheads="1"/>
            </p:cNvSpPr>
            <p:nvPr/>
          </p:nvSpPr>
          <p:spPr bwMode="gray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F9FE"/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91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92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235D6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93" name="Text Box 100"/>
            <p:cNvSpPr txBox="1">
              <a:spLocks noChangeArrowheads="1"/>
            </p:cNvSpPr>
            <p:nvPr/>
          </p:nvSpPr>
          <p:spPr bwMode="gray">
            <a:xfrm>
              <a:off x="1920" y="1248"/>
              <a:ext cx="2160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400" b="1"/>
                <a:t>Положення про золоту медаль «За високі досягнення у навчанні» та срібну медаль «За досягнення у навчанні», затверджене наказом МОНУ від 17.03.2015 № 306</a:t>
              </a:r>
              <a:r>
                <a:rPr lang="uk-UA" sz="1400"/>
                <a:t> </a:t>
              </a:r>
              <a:endParaRPr lang="en-US" sz="1400"/>
            </a:p>
          </p:txBody>
        </p:sp>
        <p:pic>
          <p:nvPicPr>
            <p:cNvPr id="15494" name="Picture 215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95" name="Text Box 101"/>
            <p:cNvSpPr txBox="1">
              <a:spLocks noChangeArrowheads="1"/>
            </p:cNvSpPr>
            <p:nvPr/>
          </p:nvSpPr>
          <p:spPr bwMode="gray">
            <a:xfrm>
              <a:off x="1635" y="1218"/>
              <a:ext cx="15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3200" b="1">
                  <a:solidFill>
                    <a:srgbClr val="FFFFFF"/>
                  </a:solidFill>
                </a:rPr>
                <a:t>5</a:t>
              </a:r>
              <a:endParaRPr lang="en-US" sz="32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5367" name="Group 221"/>
          <p:cNvGrpSpPr>
            <a:grpSpLocks/>
          </p:cNvGrpSpPr>
          <p:nvPr/>
        </p:nvGrpSpPr>
        <p:grpSpPr bwMode="auto">
          <a:xfrm>
            <a:off x="766763" y="2655888"/>
            <a:ext cx="7745412" cy="852487"/>
            <a:chOff x="1440" y="1680"/>
            <a:chExt cx="2928" cy="432"/>
          </a:xfrm>
        </p:grpSpPr>
        <p:sp>
          <p:nvSpPr>
            <p:cNvPr id="15472" name="AutoShape 66"/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73" name="Oval 67"/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74" name="Oval 68"/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75" name="Oval 69"/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76" name="Text Box 70"/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5477" name="Text Box 71"/>
            <p:cNvSpPr txBox="1">
              <a:spLocks noChangeArrowheads="1"/>
            </p:cNvSpPr>
            <p:nvPr/>
          </p:nvSpPr>
          <p:spPr bwMode="auto">
            <a:xfrm>
              <a:off x="1610" y="1698"/>
              <a:ext cx="155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5478" name="AutoShape 103"/>
            <p:cNvSpPr>
              <a:spLocks noChangeArrowheads="1"/>
            </p:cNvSpPr>
            <p:nvPr/>
          </p:nvSpPr>
          <p:spPr bwMode="gray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79" name="Oval 104"/>
            <p:cNvSpPr>
              <a:spLocks noChangeArrowheads="1"/>
            </p:cNvSpPr>
            <p:nvPr/>
          </p:nvSpPr>
          <p:spPr bwMode="gray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80" name="Oval 105"/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81" name="Text Box 107"/>
            <p:cNvSpPr txBox="1">
              <a:spLocks noChangeArrowheads="1"/>
            </p:cNvSpPr>
            <p:nvPr/>
          </p:nvSpPr>
          <p:spPr bwMode="gray">
            <a:xfrm>
              <a:off x="1920" y="1728"/>
              <a:ext cx="2160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1400" b="1"/>
                <a:t>Наказ МОН від 20.10.2016 №1272 «Про проведення ДПА учнів загальноосвітніх навчальних закладів у 2016/2017 н.р.»</a:t>
              </a:r>
              <a:r>
                <a:rPr lang="uk-UA"/>
                <a:t> </a:t>
              </a:r>
              <a:endParaRPr lang="en-US"/>
            </a:p>
          </p:txBody>
        </p:sp>
        <p:pic>
          <p:nvPicPr>
            <p:cNvPr id="15482" name="Picture 216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83" name="Text Box 108"/>
            <p:cNvSpPr txBox="1">
              <a:spLocks noChangeArrowheads="1"/>
            </p:cNvSpPr>
            <p:nvPr/>
          </p:nvSpPr>
          <p:spPr bwMode="gray">
            <a:xfrm>
              <a:off x="1636" y="1698"/>
              <a:ext cx="154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3200" b="1">
                  <a:solidFill>
                    <a:srgbClr val="FFFFFF"/>
                  </a:solidFill>
                </a:rPr>
                <a:t>6</a:t>
              </a:r>
              <a:endParaRPr lang="en-US" sz="32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5368" name="Group 220"/>
          <p:cNvGrpSpPr>
            <a:grpSpLocks/>
          </p:cNvGrpSpPr>
          <p:nvPr/>
        </p:nvGrpSpPr>
        <p:grpSpPr bwMode="auto">
          <a:xfrm>
            <a:off x="800100" y="1662113"/>
            <a:ext cx="7753350" cy="882650"/>
            <a:chOff x="1440" y="1200"/>
            <a:chExt cx="2928" cy="432"/>
          </a:xfrm>
        </p:grpSpPr>
        <p:sp>
          <p:nvSpPr>
            <p:cNvPr id="15460" name="AutoShape 58"/>
            <p:cNvSpPr>
              <a:spLocks noChangeArrowheads="1"/>
            </p:cNvSpPr>
            <p:nvPr/>
          </p:nvSpPr>
          <p:spPr bwMode="auto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61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62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4D38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63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64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5465" name="Text Box 64"/>
            <p:cNvSpPr txBox="1">
              <a:spLocks noChangeArrowheads="1"/>
            </p:cNvSpPr>
            <p:nvPr/>
          </p:nvSpPr>
          <p:spPr bwMode="auto">
            <a:xfrm>
              <a:off x="1611" y="1218"/>
              <a:ext cx="15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5466" name="AutoShape 95"/>
            <p:cNvSpPr>
              <a:spLocks noChangeArrowheads="1"/>
            </p:cNvSpPr>
            <p:nvPr/>
          </p:nvSpPr>
          <p:spPr bwMode="gray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F9FE"/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67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68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235D6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69" name="Text Box 100"/>
            <p:cNvSpPr txBox="1">
              <a:spLocks noChangeArrowheads="1"/>
            </p:cNvSpPr>
            <p:nvPr/>
          </p:nvSpPr>
          <p:spPr bwMode="gray">
            <a:xfrm>
              <a:off x="1920" y="1248"/>
              <a:ext cx="2160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400" b="1"/>
                <a:t>Положення про золоту медаль «За високі досягнення у навчанні» та срібну медаль «За досягнення у навчанні», затверджене наказом МОНУ від 17.03.2015 № 306</a:t>
              </a:r>
              <a:r>
                <a:rPr lang="uk-UA" sz="1400"/>
                <a:t> </a:t>
              </a:r>
              <a:endParaRPr lang="en-US" sz="1400"/>
            </a:p>
          </p:txBody>
        </p:sp>
        <p:pic>
          <p:nvPicPr>
            <p:cNvPr id="15470" name="Picture 215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71" name="Text Box 101"/>
            <p:cNvSpPr txBox="1">
              <a:spLocks noChangeArrowheads="1"/>
            </p:cNvSpPr>
            <p:nvPr/>
          </p:nvSpPr>
          <p:spPr bwMode="gray">
            <a:xfrm>
              <a:off x="1635" y="1218"/>
              <a:ext cx="15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3200" b="1">
                  <a:solidFill>
                    <a:srgbClr val="FFFFFF"/>
                  </a:solidFill>
                </a:rPr>
                <a:t>5</a:t>
              </a:r>
              <a:endParaRPr lang="en-US" sz="32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5370" name="Group 221"/>
          <p:cNvGrpSpPr>
            <a:grpSpLocks/>
          </p:cNvGrpSpPr>
          <p:nvPr/>
        </p:nvGrpSpPr>
        <p:grpSpPr bwMode="auto">
          <a:xfrm>
            <a:off x="766763" y="2655888"/>
            <a:ext cx="7745412" cy="852487"/>
            <a:chOff x="1440" y="1680"/>
            <a:chExt cx="2928" cy="432"/>
          </a:xfrm>
        </p:grpSpPr>
        <p:sp>
          <p:nvSpPr>
            <p:cNvPr id="15436" name="AutoShape 66"/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37" name="Oval 67"/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38" name="Oval 68"/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39" name="Oval 69"/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40" name="Text Box 70"/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5441" name="Text Box 71"/>
            <p:cNvSpPr txBox="1">
              <a:spLocks noChangeArrowheads="1"/>
            </p:cNvSpPr>
            <p:nvPr/>
          </p:nvSpPr>
          <p:spPr bwMode="auto">
            <a:xfrm>
              <a:off x="1610" y="1698"/>
              <a:ext cx="155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5442" name="AutoShape 103"/>
            <p:cNvSpPr>
              <a:spLocks noChangeArrowheads="1"/>
            </p:cNvSpPr>
            <p:nvPr/>
          </p:nvSpPr>
          <p:spPr bwMode="gray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43" name="Oval 104"/>
            <p:cNvSpPr>
              <a:spLocks noChangeArrowheads="1"/>
            </p:cNvSpPr>
            <p:nvPr/>
          </p:nvSpPr>
          <p:spPr bwMode="gray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44" name="Oval 105"/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45" name="Text Box 107"/>
            <p:cNvSpPr txBox="1">
              <a:spLocks noChangeArrowheads="1"/>
            </p:cNvSpPr>
            <p:nvPr/>
          </p:nvSpPr>
          <p:spPr bwMode="gray">
            <a:xfrm>
              <a:off x="1920" y="1728"/>
              <a:ext cx="2160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1400" b="1"/>
                <a:t>Наказ МОН від 20.10.2016 №1272 «Про проведення ДПА учнів загальноосвітніх навчальних закладів у 2016/2017 н.р.»</a:t>
              </a:r>
              <a:r>
                <a:rPr lang="uk-UA"/>
                <a:t> </a:t>
              </a:r>
              <a:endParaRPr lang="en-US"/>
            </a:p>
          </p:txBody>
        </p:sp>
        <p:pic>
          <p:nvPicPr>
            <p:cNvPr id="15446" name="Picture 216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47" name="Text Box 108"/>
            <p:cNvSpPr txBox="1">
              <a:spLocks noChangeArrowheads="1"/>
            </p:cNvSpPr>
            <p:nvPr/>
          </p:nvSpPr>
          <p:spPr bwMode="gray">
            <a:xfrm>
              <a:off x="1636" y="1698"/>
              <a:ext cx="154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3200" b="1">
                  <a:solidFill>
                    <a:srgbClr val="FFFFFF"/>
                  </a:solidFill>
                </a:rPr>
                <a:t>6</a:t>
              </a:r>
              <a:endParaRPr lang="en-US" sz="32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5371" name="Group 220"/>
          <p:cNvGrpSpPr>
            <a:grpSpLocks/>
          </p:cNvGrpSpPr>
          <p:nvPr/>
        </p:nvGrpSpPr>
        <p:grpSpPr bwMode="auto">
          <a:xfrm>
            <a:off x="800100" y="1662113"/>
            <a:ext cx="7753350" cy="882650"/>
            <a:chOff x="1440" y="1200"/>
            <a:chExt cx="2928" cy="432"/>
          </a:xfrm>
        </p:grpSpPr>
        <p:sp>
          <p:nvSpPr>
            <p:cNvPr id="15424" name="AutoShape 58"/>
            <p:cNvSpPr>
              <a:spLocks noChangeArrowheads="1"/>
            </p:cNvSpPr>
            <p:nvPr/>
          </p:nvSpPr>
          <p:spPr bwMode="auto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25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26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4D38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27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28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5429" name="Text Box 64"/>
            <p:cNvSpPr txBox="1">
              <a:spLocks noChangeArrowheads="1"/>
            </p:cNvSpPr>
            <p:nvPr/>
          </p:nvSpPr>
          <p:spPr bwMode="auto">
            <a:xfrm>
              <a:off x="1611" y="1218"/>
              <a:ext cx="15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5430" name="AutoShape 95"/>
            <p:cNvSpPr>
              <a:spLocks noChangeArrowheads="1"/>
            </p:cNvSpPr>
            <p:nvPr/>
          </p:nvSpPr>
          <p:spPr bwMode="gray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F9FE"/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31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32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235D6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33" name="Text Box 100"/>
            <p:cNvSpPr txBox="1">
              <a:spLocks noChangeArrowheads="1"/>
            </p:cNvSpPr>
            <p:nvPr/>
          </p:nvSpPr>
          <p:spPr bwMode="gray">
            <a:xfrm>
              <a:off x="1920" y="1248"/>
              <a:ext cx="2160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400" b="1"/>
                <a:t>Положення про золоту медаль «За високі досягнення у навчанні» та срібну медаль «За досягнення у навчанні», затверджене наказом МОНУ від 17.03.2015 № 306</a:t>
              </a:r>
              <a:r>
                <a:rPr lang="uk-UA" sz="1400"/>
                <a:t> </a:t>
              </a:r>
              <a:endParaRPr lang="en-US" sz="1400"/>
            </a:p>
          </p:txBody>
        </p:sp>
        <p:pic>
          <p:nvPicPr>
            <p:cNvPr id="15434" name="Picture 215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35" name="Text Box 101"/>
            <p:cNvSpPr txBox="1">
              <a:spLocks noChangeArrowheads="1"/>
            </p:cNvSpPr>
            <p:nvPr/>
          </p:nvSpPr>
          <p:spPr bwMode="gray">
            <a:xfrm>
              <a:off x="1635" y="1218"/>
              <a:ext cx="15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3200" b="1">
                  <a:solidFill>
                    <a:srgbClr val="FFFFFF"/>
                  </a:solidFill>
                </a:rPr>
                <a:t>5</a:t>
              </a:r>
              <a:endParaRPr lang="en-US" sz="32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5372" name="Group 221"/>
          <p:cNvGrpSpPr>
            <a:grpSpLocks/>
          </p:cNvGrpSpPr>
          <p:nvPr/>
        </p:nvGrpSpPr>
        <p:grpSpPr bwMode="auto">
          <a:xfrm>
            <a:off x="806450" y="4502150"/>
            <a:ext cx="7743825" cy="914400"/>
            <a:chOff x="1440" y="1680"/>
            <a:chExt cx="2928" cy="432"/>
          </a:xfrm>
        </p:grpSpPr>
        <p:sp>
          <p:nvSpPr>
            <p:cNvPr id="15412" name="AutoShape 66"/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13" name="Oval 67"/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14" name="Oval 68"/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15" name="Oval 69"/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16" name="Text Box 70"/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5417" name="Text Box 71"/>
            <p:cNvSpPr txBox="1">
              <a:spLocks noChangeArrowheads="1"/>
            </p:cNvSpPr>
            <p:nvPr/>
          </p:nvSpPr>
          <p:spPr bwMode="auto">
            <a:xfrm>
              <a:off x="1611" y="1698"/>
              <a:ext cx="155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5418" name="AutoShape 103"/>
            <p:cNvSpPr>
              <a:spLocks noChangeArrowheads="1"/>
            </p:cNvSpPr>
            <p:nvPr/>
          </p:nvSpPr>
          <p:spPr bwMode="gray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19" name="Oval 104"/>
            <p:cNvSpPr>
              <a:spLocks noChangeArrowheads="1"/>
            </p:cNvSpPr>
            <p:nvPr/>
          </p:nvSpPr>
          <p:spPr bwMode="gray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20" name="Oval 105"/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21" name="Text Box 107"/>
            <p:cNvSpPr txBox="1">
              <a:spLocks noChangeArrowheads="1"/>
            </p:cNvSpPr>
            <p:nvPr/>
          </p:nvSpPr>
          <p:spPr bwMode="gray">
            <a:xfrm>
              <a:off x="1920" y="1728"/>
              <a:ext cx="2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/>
            </a:p>
          </p:txBody>
        </p:sp>
        <p:pic>
          <p:nvPicPr>
            <p:cNvPr id="15422" name="Picture 216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23" name="Text Box 108"/>
            <p:cNvSpPr txBox="1">
              <a:spLocks noChangeArrowheads="1"/>
            </p:cNvSpPr>
            <p:nvPr/>
          </p:nvSpPr>
          <p:spPr bwMode="gray">
            <a:xfrm>
              <a:off x="1635" y="1698"/>
              <a:ext cx="155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3200" b="1">
                  <a:solidFill>
                    <a:srgbClr val="FFFFFF"/>
                  </a:solidFill>
                </a:rPr>
                <a:t>8</a:t>
              </a:r>
              <a:endParaRPr lang="en-US" sz="32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5373" name="Group 222"/>
          <p:cNvGrpSpPr>
            <a:grpSpLocks/>
          </p:cNvGrpSpPr>
          <p:nvPr/>
        </p:nvGrpSpPr>
        <p:grpSpPr bwMode="auto">
          <a:xfrm>
            <a:off x="869950" y="3595688"/>
            <a:ext cx="7624763" cy="750887"/>
            <a:chOff x="1440" y="2160"/>
            <a:chExt cx="2928" cy="432"/>
          </a:xfrm>
        </p:grpSpPr>
        <p:sp>
          <p:nvSpPr>
            <p:cNvPr id="15400" name="AutoShape 156"/>
            <p:cNvSpPr>
              <a:spLocks noChangeArrowheads="1"/>
            </p:cNvSpPr>
            <p:nvPr/>
          </p:nvSpPr>
          <p:spPr bwMode="auto">
            <a:xfrm>
              <a:off x="1654" y="218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01" name="Oval 158"/>
            <p:cNvSpPr>
              <a:spLocks noChangeArrowheads="1"/>
            </p:cNvSpPr>
            <p:nvPr/>
          </p:nvSpPr>
          <p:spPr bwMode="auto">
            <a:xfrm rot="1758052">
              <a:off x="1454" y="2175"/>
              <a:ext cx="514" cy="41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02" name="Oval 159"/>
            <p:cNvSpPr>
              <a:spLocks noChangeArrowheads="1"/>
            </p:cNvSpPr>
            <p:nvPr/>
          </p:nvSpPr>
          <p:spPr bwMode="auto">
            <a:xfrm rot="1758052">
              <a:off x="1440" y="216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4D38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03" name="Oval 160"/>
            <p:cNvSpPr>
              <a:spLocks noChangeArrowheads="1"/>
            </p:cNvSpPr>
            <p:nvPr/>
          </p:nvSpPr>
          <p:spPr bwMode="auto">
            <a:xfrm>
              <a:off x="1491" y="218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04" name="Text Box 161"/>
            <p:cNvSpPr txBox="1">
              <a:spLocks noChangeArrowheads="1"/>
            </p:cNvSpPr>
            <p:nvPr/>
          </p:nvSpPr>
          <p:spPr bwMode="auto">
            <a:xfrm>
              <a:off x="1920" y="2208"/>
              <a:ext cx="216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5405" name="Text Box 162"/>
            <p:cNvSpPr txBox="1">
              <a:spLocks noChangeArrowheads="1"/>
            </p:cNvSpPr>
            <p:nvPr/>
          </p:nvSpPr>
          <p:spPr bwMode="auto">
            <a:xfrm>
              <a:off x="1611" y="2178"/>
              <a:ext cx="157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5406" name="AutoShape 171"/>
            <p:cNvSpPr>
              <a:spLocks noChangeArrowheads="1"/>
            </p:cNvSpPr>
            <p:nvPr/>
          </p:nvSpPr>
          <p:spPr bwMode="gray">
            <a:xfrm>
              <a:off x="1654" y="218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F9FE"/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07" name="Oval 173"/>
            <p:cNvSpPr>
              <a:spLocks noChangeArrowheads="1"/>
            </p:cNvSpPr>
            <p:nvPr/>
          </p:nvSpPr>
          <p:spPr bwMode="gray">
            <a:xfrm rot="1758052">
              <a:off x="1454" y="2175"/>
              <a:ext cx="514" cy="417"/>
            </a:xfrm>
            <a:prstGeom prst="ellipse">
              <a:avLst/>
            </a:prstGeom>
            <a:solidFill>
              <a:srgbClr val="3A609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08" name="Oval 174"/>
            <p:cNvSpPr>
              <a:spLocks noChangeArrowheads="1"/>
            </p:cNvSpPr>
            <p:nvPr/>
          </p:nvSpPr>
          <p:spPr bwMode="gray">
            <a:xfrm rot="1758052">
              <a:off x="1440" y="216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235D6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409" name="Text Box 176"/>
            <p:cNvSpPr txBox="1">
              <a:spLocks noChangeArrowheads="1"/>
            </p:cNvSpPr>
            <p:nvPr/>
          </p:nvSpPr>
          <p:spPr bwMode="gray">
            <a:xfrm>
              <a:off x="1920" y="2208"/>
              <a:ext cx="216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1200" b="1" dirty="0">
                  <a:solidFill>
                    <a:schemeClr val="accent5">
                      <a:lumMod val="75000"/>
                    </a:schemeClr>
                  </a:solidFill>
                </a:rPr>
                <a:t>Порядок зарахування, відрахування та переведення учнів до державних та комунальних закладів освіти для здобуття повної загальної середньої освіти (наказ МОНУ від 16.04.2018 №367)</a:t>
              </a:r>
              <a:endParaRPr lang="en-US" sz="1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5410" name="Picture 217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2181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11" name="Text Box 177"/>
            <p:cNvSpPr txBox="1">
              <a:spLocks noChangeArrowheads="1"/>
            </p:cNvSpPr>
            <p:nvPr/>
          </p:nvSpPr>
          <p:spPr bwMode="gray">
            <a:xfrm>
              <a:off x="1634" y="2178"/>
              <a:ext cx="157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3200" b="1">
                  <a:solidFill>
                    <a:srgbClr val="FFFFFF"/>
                  </a:solidFill>
                </a:rPr>
                <a:t>7</a:t>
              </a:r>
              <a:endParaRPr lang="en-US" sz="32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5374" name="Group 221"/>
          <p:cNvGrpSpPr>
            <a:grpSpLocks/>
          </p:cNvGrpSpPr>
          <p:nvPr/>
        </p:nvGrpSpPr>
        <p:grpSpPr bwMode="auto">
          <a:xfrm>
            <a:off x="766763" y="2655888"/>
            <a:ext cx="7745412" cy="852487"/>
            <a:chOff x="1440" y="1680"/>
            <a:chExt cx="2928" cy="432"/>
          </a:xfrm>
        </p:grpSpPr>
        <p:sp>
          <p:nvSpPr>
            <p:cNvPr id="15388" name="AutoShape 66"/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389" name="Oval 67"/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390" name="Oval 68"/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391" name="Oval 69"/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392" name="Text Box 70"/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5393" name="Text Box 71"/>
            <p:cNvSpPr txBox="1">
              <a:spLocks noChangeArrowheads="1"/>
            </p:cNvSpPr>
            <p:nvPr/>
          </p:nvSpPr>
          <p:spPr bwMode="auto">
            <a:xfrm>
              <a:off x="1610" y="1698"/>
              <a:ext cx="155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5394" name="AutoShape 103"/>
            <p:cNvSpPr>
              <a:spLocks noChangeArrowheads="1"/>
            </p:cNvSpPr>
            <p:nvPr/>
          </p:nvSpPr>
          <p:spPr bwMode="gray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395" name="Oval 104"/>
            <p:cNvSpPr>
              <a:spLocks noChangeArrowheads="1"/>
            </p:cNvSpPr>
            <p:nvPr/>
          </p:nvSpPr>
          <p:spPr bwMode="gray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396" name="Oval 105"/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397" name="Text Box 107"/>
            <p:cNvSpPr txBox="1">
              <a:spLocks noChangeArrowheads="1"/>
            </p:cNvSpPr>
            <p:nvPr/>
          </p:nvSpPr>
          <p:spPr bwMode="gray">
            <a:xfrm>
              <a:off x="1920" y="1728"/>
              <a:ext cx="216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1100" b="1" dirty="0">
                  <a:solidFill>
                    <a:srgbClr val="FF0000"/>
                  </a:solidFill>
                </a:rPr>
                <a:t>наказ Міністерства освіти і науки України від 22 серпня 2018 року   № 931 «Деякі питання проведення в 2019 році зовнішнього незалежного оцінювання результатів навчання, здобутих на основі повної загальної середньої освіти»</a:t>
              </a:r>
              <a:r>
                <a:rPr lang="uk-UA" sz="1100" dirty="0">
                  <a:solidFill>
                    <a:srgbClr val="FF0000"/>
                  </a:solidFill>
                </a:rPr>
                <a:t> 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pic>
          <p:nvPicPr>
            <p:cNvPr id="15398" name="Picture 216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99" name="Text Box 108"/>
            <p:cNvSpPr txBox="1">
              <a:spLocks noChangeArrowheads="1"/>
            </p:cNvSpPr>
            <p:nvPr/>
          </p:nvSpPr>
          <p:spPr bwMode="gray">
            <a:xfrm>
              <a:off x="1636" y="1698"/>
              <a:ext cx="154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3200" b="1">
                  <a:solidFill>
                    <a:srgbClr val="FFFFFF"/>
                  </a:solidFill>
                </a:rPr>
                <a:t>6</a:t>
              </a:r>
              <a:endParaRPr lang="en-US" sz="32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5375" name="Group 220"/>
          <p:cNvGrpSpPr>
            <a:grpSpLocks/>
          </p:cNvGrpSpPr>
          <p:nvPr/>
        </p:nvGrpSpPr>
        <p:grpSpPr bwMode="auto">
          <a:xfrm>
            <a:off x="800100" y="1662113"/>
            <a:ext cx="7753350" cy="882650"/>
            <a:chOff x="1440" y="1200"/>
            <a:chExt cx="2928" cy="432"/>
          </a:xfrm>
        </p:grpSpPr>
        <p:sp>
          <p:nvSpPr>
            <p:cNvPr id="15376" name="AutoShape 58"/>
            <p:cNvSpPr>
              <a:spLocks noChangeArrowheads="1"/>
            </p:cNvSpPr>
            <p:nvPr/>
          </p:nvSpPr>
          <p:spPr bwMode="auto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377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378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4D38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379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380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5381" name="Text Box 64"/>
            <p:cNvSpPr txBox="1">
              <a:spLocks noChangeArrowheads="1"/>
            </p:cNvSpPr>
            <p:nvPr/>
          </p:nvSpPr>
          <p:spPr bwMode="auto">
            <a:xfrm>
              <a:off x="1611" y="1218"/>
              <a:ext cx="15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5382" name="AutoShape 95"/>
            <p:cNvSpPr>
              <a:spLocks noChangeArrowheads="1"/>
            </p:cNvSpPr>
            <p:nvPr/>
          </p:nvSpPr>
          <p:spPr bwMode="gray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F9FE"/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383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384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235D6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/>
            </a:p>
          </p:txBody>
        </p:sp>
        <p:sp>
          <p:nvSpPr>
            <p:cNvPr id="15385" name="Text Box 100"/>
            <p:cNvSpPr txBox="1">
              <a:spLocks noChangeArrowheads="1"/>
            </p:cNvSpPr>
            <p:nvPr/>
          </p:nvSpPr>
          <p:spPr bwMode="gray">
            <a:xfrm>
              <a:off x="1920" y="1248"/>
              <a:ext cx="2160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200" b="1" dirty="0" err="1">
                  <a:solidFill>
                    <a:schemeClr val="accent5">
                      <a:lumMod val="75000"/>
                    </a:schemeClr>
                  </a:solidFill>
                </a:rPr>
                <a:t>Положення</a:t>
              </a: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</a:rPr>
                <a:t> про золоту медаль «За </a:t>
              </a:r>
              <a:r>
                <a:rPr lang="ru-RU" sz="1200" b="1" dirty="0" err="1">
                  <a:solidFill>
                    <a:schemeClr val="accent5">
                      <a:lumMod val="75000"/>
                    </a:schemeClr>
                  </a:solidFill>
                </a:rPr>
                <a:t>високі</a:t>
              </a: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ru-RU" sz="1200" b="1" dirty="0" err="1">
                  <a:solidFill>
                    <a:schemeClr val="accent5">
                      <a:lumMod val="75000"/>
                    </a:schemeClr>
                  </a:solidFill>
                </a:rPr>
                <a:t>досягнення</a:t>
              </a: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</a:rPr>
                <a:t> у </a:t>
              </a:r>
              <a:r>
                <a:rPr lang="ru-RU" sz="1200" b="1" dirty="0" err="1">
                  <a:solidFill>
                    <a:schemeClr val="accent5">
                      <a:lumMod val="75000"/>
                    </a:schemeClr>
                  </a:solidFill>
                </a:rPr>
                <a:t>навчанні</a:t>
              </a: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</a:rPr>
                <a:t>» та </a:t>
              </a:r>
              <a:r>
                <a:rPr lang="ru-RU" sz="1200" b="1" dirty="0" err="1">
                  <a:solidFill>
                    <a:schemeClr val="accent5">
                      <a:lumMod val="75000"/>
                    </a:schemeClr>
                  </a:solidFill>
                </a:rPr>
                <a:t>срібну</a:t>
              </a: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</a:rPr>
                <a:t> медаль «За </a:t>
              </a:r>
              <a:r>
                <a:rPr lang="ru-RU" sz="1200" b="1" dirty="0" err="1">
                  <a:solidFill>
                    <a:schemeClr val="accent5">
                      <a:lumMod val="75000"/>
                    </a:schemeClr>
                  </a:solidFill>
                </a:rPr>
                <a:t>досягнення</a:t>
              </a: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</a:rPr>
                <a:t> у </a:t>
              </a:r>
              <a:r>
                <a:rPr lang="ru-RU" sz="1200" b="1" dirty="0" err="1">
                  <a:solidFill>
                    <a:schemeClr val="accent5">
                      <a:lumMod val="75000"/>
                    </a:schemeClr>
                  </a:solidFill>
                </a:rPr>
                <a:t>навчанні</a:t>
              </a: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</a:rPr>
                <a:t>», </a:t>
              </a:r>
              <a:r>
                <a:rPr lang="ru-RU" sz="1200" b="1" dirty="0" err="1">
                  <a:solidFill>
                    <a:schemeClr val="accent5">
                      <a:lumMod val="75000"/>
                    </a:schemeClr>
                  </a:solidFill>
                </a:rPr>
                <a:t>затверджене</a:t>
              </a: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</a:rPr>
                <a:t> наказом МОНУ </a:t>
              </a:r>
              <a:r>
                <a:rPr lang="ru-RU" sz="1200" b="1" dirty="0" err="1">
                  <a:solidFill>
                    <a:schemeClr val="accent5">
                      <a:lumMod val="75000"/>
                    </a:schemeClr>
                  </a:solidFill>
                </a:rPr>
                <a:t>від</a:t>
              </a: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</a:rPr>
                <a:t> 17.03.2015 № 306</a:t>
              </a:r>
              <a:r>
                <a:rPr lang="uk-UA" sz="12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endParaRPr lang="en-US"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5386" name="Picture 215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7" name="Text Box 101"/>
            <p:cNvSpPr txBox="1">
              <a:spLocks noChangeArrowheads="1"/>
            </p:cNvSpPr>
            <p:nvPr/>
          </p:nvSpPr>
          <p:spPr bwMode="gray">
            <a:xfrm>
              <a:off x="1635" y="1218"/>
              <a:ext cx="15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3200" b="1">
                  <a:solidFill>
                    <a:srgbClr val="FFFFFF"/>
                  </a:solidFill>
                </a:rPr>
                <a:t>5</a:t>
              </a:r>
              <a:endParaRPr lang="en-US" sz="3200" b="1">
                <a:solidFill>
                  <a:srgbClr val="FFFFFF"/>
                </a:solidFill>
              </a:endParaRPr>
            </a:p>
          </p:txBody>
        </p:sp>
      </p:grpSp>
      <p:sp>
        <p:nvSpPr>
          <p:cNvPr id="15554" name="Rectangle 194"/>
          <p:cNvSpPr>
            <a:spLocks noChangeArrowheads="1"/>
          </p:cNvSpPr>
          <p:nvPr/>
        </p:nvSpPr>
        <p:spPr bwMode="auto">
          <a:xfrm>
            <a:off x="2279650" y="4616450"/>
            <a:ext cx="5581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200" b="1" dirty="0">
                <a:solidFill>
                  <a:srgbClr val="FF0000"/>
                </a:solidFill>
              </a:rPr>
              <a:t>Наказ МОНУ № 1109 від 16 жовтня 2018 року “Про деякі питання </a:t>
            </a:r>
          </a:p>
          <a:p>
            <a:r>
              <a:rPr lang="uk-UA" sz="1200" b="1" dirty="0">
                <a:solidFill>
                  <a:srgbClr val="FF0000"/>
                </a:solidFill>
              </a:rPr>
              <a:t>«документів про загальну середню освіту”</a:t>
            </a:r>
            <a:br>
              <a:rPr lang="uk-UA" sz="1200" b="1" dirty="0">
                <a:solidFill>
                  <a:srgbClr val="FF0000"/>
                </a:solidFill>
              </a:rPr>
            </a:b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smtClean="0">
                <a:solidFill>
                  <a:srgbClr val="FF0048"/>
                </a:solidFill>
              </a:rPr>
              <a:t>Загальні положення: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2800" b="1" smtClean="0">
                <a:solidFill>
                  <a:schemeClr val="hlink"/>
                </a:solidFill>
              </a:rPr>
              <a:t>Атестація </a:t>
            </a:r>
            <a:r>
              <a:rPr lang="uk-UA" sz="2800" b="1" i="1" smtClean="0">
                <a:solidFill>
                  <a:schemeClr val="hlink"/>
                </a:solidFill>
              </a:rPr>
              <a:t>з </a:t>
            </a:r>
            <a:r>
              <a:rPr lang="uk-UA" sz="2800" b="1" i="1" u="sng" smtClean="0">
                <a:solidFill>
                  <a:schemeClr val="hlink"/>
                </a:solidFill>
              </a:rPr>
              <a:t>української мови</a:t>
            </a:r>
            <a:r>
              <a:rPr lang="uk-UA" sz="2800" b="1" i="1" smtClean="0">
                <a:solidFill>
                  <a:schemeClr val="hlink"/>
                </a:solidFill>
              </a:rPr>
              <a:t> є обов'язковою</a:t>
            </a:r>
            <a:r>
              <a:rPr lang="uk-UA" sz="2800" b="1" smtClean="0">
                <a:solidFill>
                  <a:schemeClr val="hlink"/>
                </a:solidFill>
              </a:rPr>
              <a:t> для здобувачів всіх рівнів загальної середньої освіти. </a:t>
            </a:r>
          </a:p>
          <a:p>
            <a:r>
              <a:rPr lang="uk-UA" sz="2800" b="1" smtClean="0">
                <a:solidFill>
                  <a:schemeClr val="hlink"/>
                </a:solidFill>
              </a:rPr>
              <a:t>Атестація </a:t>
            </a:r>
            <a:r>
              <a:rPr lang="uk-UA" sz="2800" b="1" i="1" smtClean="0">
                <a:solidFill>
                  <a:schemeClr val="hlink"/>
                </a:solidFill>
              </a:rPr>
              <a:t>з </a:t>
            </a:r>
            <a:r>
              <a:rPr lang="uk-UA" sz="2800" b="1" i="1" u="sng" smtClean="0">
                <a:solidFill>
                  <a:schemeClr val="hlink"/>
                </a:solidFill>
              </a:rPr>
              <a:t>математики</a:t>
            </a:r>
            <a:r>
              <a:rPr lang="uk-UA" sz="2800" b="1" smtClean="0">
                <a:solidFill>
                  <a:schemeClr val="hlink"/>
                </a:solidFill>
              </a:rPr>
              <a:t> є обов'язковою для здобувачів початкової та базової середньої освіти.</a:t>
            </a:r>
          </a:p>
          <a:p>
            <a:r>
              <a:rPr lang="uk-UA" sz="2800" b="1" smtClean="0">
                <a:solidFill>
                  <a:schemeClr val="hlink"/>
                </a:solidFill>
              </a:rPr>
              <a:t>Строки проведення атестації та завдання затверджує керівник.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041525"/>
            <a:ext cx="7886700" cy="413543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ПЕРЕЛІК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 err="1">
                <a:solidFill>
                  <a:srgbClr val="FF0000"/>
                </a:solidFill>
              </a:rPr>
              <a:t>навчальних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предметів</a:t>
            </a:r>
            <a:r>
              <a:rPr lang="ru-RU" sz="2400" b="1" dirty="0" smtClean="0">
                <a:solidFill>
                  <a:srgbClr val="FF0000"/>
                </a:solidFill>
              </a:rPr>
              <a:t> ДПА для </a:t>
            </a:r>
            <a:r>
              <a:rPr lang="ru-RU" sz="2400" b="1" dirty="0" err="1" smtClean="0">
                <a:solidFill>
                  <a:srgbClr val="FF0000"/>
                </a:solidFill>
              </a:rPr>
              <a:t>учнів</a:t>
            </a:r>
            <a:r>
              <a:rPr lang="ru-RU" sz="2400" b="1" dirty="0" smtClean="0">
                <a:solidFill>
                  <a:srgbClr val="FF0000"/>
                </a:solidFill>
              </a:rPr>
              <a:t> 9-х </a:t>
            </a:r>
            <a:r>
              <a:rPr lang="ru-RU" sz="2400" b="1" dirty="0" err="1" smtClean="0">
                <a:solidFill>
                  <a:srgbClr val="FF0000"/>
                </a:solidFill>
              </a:rPr>
              <a:t>класів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dirty="0"/>
              <a:t>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Українська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мова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2. Математика.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3. Один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із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навчальних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предметів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списку (за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рішенням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педагогічної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ради закладу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освіти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ухваленим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u="sng" dirty="0">
                <a:solidFill>
                  <a:srgbClr val="FF0048"/>
                </a:solidFill>
              </a:rPr>
              <a:t>з </a:t>
            </a:r>
            <a:r>
              <a:rPr lang="ru-RU" b="1" i="1" u="sng" dirty="0" err="1">
                <a:solidFill>
                  <a:srgbClr val="FF0048"/>
                </a:solidFill>
              </a:rPr>
              <a:t>урахуванням</a:t>
            </a:r>
            <a:r>
              <a:rPr lang="ru-RU" b="1" i="1" u="sng" dirty="0">
                <a:solidFill>
                  <a:srgbClr val="FF0048"/>
                </a:solidFill>
              </a:rPr>
              <a:t> </a:t>
            </a:r>
            <a:r>
              <a:rPr lang="ru-RU" b="1" i="1" u="sng" dirty="0" err="1">
                <a:solidFill>
                  <a:srgbClr val="FF0048"/>
                </a:solidFill>
              </a:rPr>
              <a:t>побажань</a:t>
            </a:r>
            <a:r>
              <a:rPr lang="ru-RU" b="1" i="1" u="sng" dirty="0">
                <a:solidFill>
                  <a:srgbClr val="FF0048"/>
                </a:solidFill>
              </a:rPr>
              <a:t> </a:t>
            </a:r>
            <a:r>
              <a:rPr lang="ru-RU" b="1" i="1" u="sng" dirty="0" err="1">
                <a:solidFill>
                  <a:srgbClr val="FF0048"/>
                </a:solidFill>
              </a:rPr>
              <a:t>учнів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та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затвердженим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наказом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керівника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закладу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освіти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4" descr="uq24m6owiy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" y="283437"/>
            <a:ext cx="79073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2443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584575" y="539750"/>
            <a:ext cx="4879975" cy="5254625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uk-UA" b="1" smtClean="0"/>
          </a:p>
          <a:p>
            <a:pPr algn="ctr">
              <a:buFont typeface="Arial" charset="0"/>
              <a:buNone/>
            </a:pPr>
            <a:endParaRPr lang="uk-UA" b="1" smtClean="0"/>
          </a:p>
          <a:p>
            <a:pPr algn="ctr">
              <a:buFont typeface="Arial" charset="0"/>
              <a:buNone/>
            </a:pPr>
            <a:r>
              <a:rPr lang="uk-UA" sz="2800" b="1" smtClean="0">
                <a:solidFill>
                  <a:srgbClr val="FF0048"/>
                </a:solidFill>
              </a:rPr>
              <a:t>Умови звільнення від ЗНО:</a:t>
            </a:r>
          </a:p>
          <a:p>
            <a:pPr algn="ctr">
              <a:buFont typeface="Arial" charset="0"/>
              <a:buNone/>
            </a:pPr>
            <a:endParaRPr lang="uk-UA" sz="2400" b="1" smtClean="0">
              <a:solidFill>
                <a:srgbClr val="FF0048"/>
              </a:solidFill>
            </a:endParaRPr>
          </a:p>
          <a:p>
            <a:pPr>
              <a:buFont typeface="Arial" charset="0"/>
              <a:buNone/>
            </a:pPr>
            <a:r>
              <a:rPr lang="uk-UA" b="1" smtClean="0">
                <a:solidFill>
                  <a:schemeClr val="hlink"/>
                </a:solidFill>
              </a:rPr>
              <a:t>- захворювання або патологічний стан,</a:t>
            </a:r>
          </a:p>
          <a:p>
            <a:pPr>
              <a:buFont typeface="Arial" charset="0"/>
              <a:buNone/>
            </a:pPr>
            <a:r>
              <a:rPr lang="uk-UA" b="1" smtClean="0">
                <a:solidFill>
                  <a:schemeClr val="hlink"/>
                </a:solidFill>
              </a:rPr>
              <a:t> відмова регіонального центру оцінювання якості освіти,</a:t>
            </a:r>
          </a:p>
          <a:p>
            <a:pPr>
              <a:buFontTx/>
              <a:buChar char="-"/>
            </a:pPr>
            <a:r>
              <a:rPr lang="uk-UA" smtClean="0">
                <a:solidFill>
                  <a:schemeClr val="hlink"/>
                </a:solidFill>
              </a:rPr>
              <a:t> </a:t>
            </a:r>
            <a:r>
              <a:rPr lang="uk-UA" b="1" smtClean="0">
                <a:solidFill>
                  <a:schemeClr val="hlink"/>
                </a:solidFill>
              </a:rPr>
              <a:t>не з'явився на ЗНО через поважні причини</a:t>
            </a:r>
          </a:p>
        </p:txBody>
      </p:sp>
      <p:pic>
        <p:nvPicPr>
          <p:cNvPr id="18434" name="Picture 6" descr="s_uva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968375"/>
            <a:ext cx="3294063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smtClean="0">
                <a:solidFill>
                  <a:srgbClr val="FF0048"/>
                </a:solidFill>
              </a:rPr>
              <a:t>Звільнення від ДПА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628650" y="1574800"/>
            <a:ext cx="7886700" cy="4602163"/>
          </a:xfrm>
        </p:spPr>
        <p:txBody>
          <a:bodyPr/>
          <a:lstStyle/>
          <a:p>
            <a:r>
              <a:rPr lang="uk-UA" sz="2000" b="1" smtClean="0">
                <a:solidFill>
                  <a:schemeClr val="hlink"/>
                </a:solidFill>
              </a:rPr>
              <a:t>здобувачі освіти, які за станом здоров'я не можуть її складати;</a:t>
            </a:r>
          </a:p>
          <a:p>
            <a:r>
              <a:rPr lang="uk-UA" sz="2000" b="1" smtClean="0">
                <a:solidFill>
                  <a:schemeClr val="hlink"/>
                </a:solidFill>
              </a:rPr>
              <a:t>особи з особливими освітніми потребами, зумовленими порушеннями розвитку;</a:t>
            </a:r>
          </a:p>
          <a:p>
            <a:r>
              <a:rPr lang="uk-UA" sz="2000" b="1" smtClean="0">
                <a:solidFill>
                  <a:schemeClr val="hlink"/>
                </a:solidFill>
              </a:rPr>
              <a:t>здобувачі освіти, які беруть участь у спортивних змаганнях, конкурсах, виставках, що мають статус міжнародних;</a:t>
            </a:r>
          </a:p>
          <a:p>
            <a:r>
              <a:rPr lang="uk-UA" sz="2000" b="1" smtClean="0">
                <a:solidFill>
                  <a:schemeClr val="hlink"/>
                </a:solidFill>
              </a:rPr>
              <a:t>учасники тренувальних зборів із підготовки до олімпіад, турнірів, змагань, конкурсів, що мають статус міжнародних;</a:t>
            </a:r>
          </a:p>
          <a:p>
            <a:r>
              <a:rPr lang="uk-UA" sz="2000" b="1" smtClean="0">
                <a:solidFill>
                  <a:schemeClr val="hlink"/>
                </a:solidFill>
              </a:rPr>
              <a:t>учасники міжнародних предметних олімпіад і фінальних етапів турнірів, конкурсів, які мають статус міжнародних відповідно до законодавства України, та переможці IV етапу Всеукраїнських учнівських олімпіад;</a:t>
            </a:r>
          </a:p>
          <a:p>
            <a:r>
              <a:rPr lang="uk-UA" sz="2000" b="1" smtClean="0">
                <a:solidFill>
                  <a:schemeClr val="hlink"/>
                </a:solidFill>
              </a:rPr>
              <a:t>переможці III етапу Всеукраїнських конкурсів-захистів науково-дослідницьких робіт Малої академії наук України.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9459" name="Picture 4" descr="uq24m6owiy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" y="283437"/>
            <a:ext cx="79073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5c4ee7d0b2cab6686364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9113" y="2063750"/>
            <a:ext cx="5907087" cy="4616450"/>
          </a:xfrm>
          <a:prstGeom prst="rect">
            <a:avLst/>
          </a:prstGeom>
          <a:noFill/>
        </p:spPr>
      </p:pic>
      <p:pic>
        <p:nvPicPr>
          <p:cNvPr id="5" name="Picture 4" descr="uq24m6owiy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65125"/>
            <a:ext cx="79073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uk-UA" sz="2800" b="1" dirty="0" smtClean="0">
              <a:solidFill>
                <a:srgbClr val="FF0048"/>
              </a:solidFill>
            </a:endParaRPr>
          </a:p>
          <a:p>
            <a:pPr algn="ctr">
              <a:buFont typeface="Arial" charset="0"/>
              <a:buNone/>
            </a:pPr>
            <a:r>
              <a:rPr lang="uk-UA" sz="2800" b="1" dirty="0" smtClean="0">
                <a:solidFill>
                  <a:srgbClr val="FF0048"/>
                </a:solidFill>
              </a:rPr>
              <a:t>Державні атестаційні комісії</a:t>
            </a:r>
          </a:p>
          <a:p>
            <a:pPr algn="ctr">
              <a:buFont typeface="Arial" charset="0"/>
              <a:buNone/>
            </a:pPr>
            <a:endParaRPr lang="uk-UA" sz="1000" b="1" dirty="0" smtClean="0">
              <a:solidFill>
                <a:srgbClr val="FF0048"/>
              </a:solidFill>
            </a:endParaRPr>
          </a:p>
          <a:p>
            <a:r>
              <a:rPr lang="uk-UA" sz="1900" b="1" dirty="0" smtClean="0">
                <a:solidFill>
                  <a:schemeClr val="hlink"/>
                </a:solidFill>
              </a:rPr>
              <a:t>Комісії створюються наказом керівника закладу освіти не пізніше ніж за місяць до початку атестації із затвердженням їх персонального складу.</a:t>
            </a:r>
          </a:p>
          <a:p>
            <a:r>
              <a:rPr lang="uk-UA" sz="1900" b="1" dirty="0" smtClean="0">
                <a:solidFill>
                  <a:schemeClr val="hlink"/>
                </a:solidFill>
              </a:rPr>
              <a:t>Головою комісії не може бути керівник закладу освіти (його заступник), який викладає в цьому класі навчальний предмет, з якого проводиться атестація.</a:t>
            </a:r>
          </a:p>
          <a:p>
            <a:r>
              <a:rPr lang="uk-UA" sz="1900" b="1" i="1" u="sng" dirty="0" smtClean="0">
                <a:solidFill>
                  <a:srgbClr val="FF0000"/>
                </a:solidFill>
              </a:rPr>
              <a:t>Розклад </a:t>
            </a:r>
            <a:r>
              <a:rPr lang="uk-UA" sz="1900" b="1" i="1" u="sng" dirty="0">
                <a:solidFill>
                  <a:srgbClr val="FF0000"/>
                </a:solidFill>
              </a:rPr>
              <a:t>роботи комісії, узгоджений з головою комісії, затверджується заступником директора з навчальної роботи і оприлюднюється на інформаційному стенді закладу освіти та на його веб-сайті.</a:t>
            </a:r>
          </a:p>
          <a:p>
            <a:pPr>
              <a:buFont typeface="Arial" charset="0"/>
              <a:buNone/>
            </a:pPr>
            <a:endParaRPr lang="uk-UA" sz="1900" b="1" dirty="0" smtClean="0">
              <a:solidFill>
                <a:srgbClr val="FF0048"/>
              </a:solidFill>
              <a:latin typeface="Arial" charset="0"/>
            </a:endParaRPr>
          </a:p>
        </p:txBody>
      </p:sp>
      <p:pic>
        <p:nvPicPr>
          <p:cNvPr id="20482" name="Picture 4" descr="uq24m6owiyI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7525" y="365125"/>
            <a:ext cx="8018463" cy="15017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1054</Words>
  <Application>Microsoft Office PowerPoint</Application>
  <PresentationFormat>Экран (4:3)</PresentationFormat>
  <Paragraphs>118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Нормативно-правове забезпечення:</vt:lpstr>
      <vt:lpstr>Нормативно-правове забезпечення:</vt:lpstr>
      <vt:lpstr>Загальні положення:</vt:lpstr>
      <vt:lpstr>Слайд 5</vt:lpstr>
      <vt:lpstr>Слайд 6</vt:lpstr>
      <vt:lpstr>Звільнення від ДПА</vt:lpstr>
      <vt:lpstr>Слайд 8</vt:lpstr>
      <vt:lpstr>Слайд 9</vt:lpstr>
      <vt:lpstr> </vt:lpstr>
      <vt:lpstr> Нагородження учнів за досягнення у навчанні відбувається відповідно до Положення про золоту та срібну медалі, затвердженого наказом МОНУ від 17.03.2016 №306</vt:lpstr>
      <vt:lpstr>Особливі умови нагородження 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Loner-XP</cp:lastModifiedBy>
  <cp:revision>67</cp:revision>
  <dcterms:created xsi:type="dcterms:W3CDTF">2014-11-21T11:00:06Z</dcterms:created>
  <dcterms:modified xsi:type="dcterms:W3CDTF">2019-03-19T10:02:23Z</dcterms:modified>
</cp:coreProperties>
</file>