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3" r:id="rId11"/>
    <p:sldId id="262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79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1" r:id="rId37"/>
    <p:sldId id="295" r:id="rId38"/>
    <p:sldId id="296" r:id="rId39"/>
    <p:sldId id="297" r:id="rId40"/>
    <p:sldId id="298" r:id="rId41"/>
    <p:sldId id="299" r:id="rId42"/>
    <p:sldId id="300" r:id="rId43"/>
    <p:sldId id="304" r:id="rId44"/>
    <p:sldId id="303" r:id="rId45"/>
    <p:sldId id="302" r:id="rId46"/>
    <p:sldId id="305" r:id="rId47"/>
    <p:sldId id="307" r:id="rId48"/>
    <p:sldId id="306" r:id="rId49"/>
    <p:sldId id="308" r:id="rId50"/>
    <p:sldId id="309" r:id="rId51"/>
    <p:sldId id="311" r:id="rId52"/>
    <p:sldId id="313" r:id="rId53"/>
    <p:sldId id="315" r:id="rId54"/>
    <p:sldId id="317" r:id="rId55"/>
    <p:sldId id="318" r:id="rId56"/>
    <p:sldId id="319" r:id="rId57"/>
    <p:sldId id="320" r:id="rId58"/>
    <p:sldId id="321" r:id="rId59"/>
    <p:sldId id="32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FFFFFF"/>
    <a:srgbClr val="3333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051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4844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205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90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88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53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295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318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69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438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131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FEC1-A88D-400E-A83A-C0DBE136D83B}" type="datetimeFigureOut">
              <a:rPr lang="uk-UA" smtClean="0"/>
              <a:pPr/>
              <a:t>03.11.2017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65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36"/>
            <a:ext cx="9144000" cy="4572032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Cambria" pitchFamily="18" charset="0"/>
              </a:rPr>
              <a:t> ПРО  ПІДСУМКИ  АНАЛІЗУ  РЕЗУЛЬТАТІВ УЧАСТІ  ЗЗСО  КИЇВСЬКОГО   РАЙОНУ 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>В  ЗНО 2017 РОКУ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> 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endParaRPr lang="uk-UA" sz="40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86388"/>
            <a:ext cx="6400800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методичного центру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Саприкіна</a:t>
            </a:r>
            <a:r>
              <a:rPr 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М.А.</a:t>
            </a:r>
            <a:endParaRPr lang="uk-UA" sz="2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5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78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643966" cy="638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8629830" cy="599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86055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7" y="0"/>
          <a:ext cx="7715305" cy="6858000"/>
        </p:xfrm>
        <a:graphic>
          <a:graphicData uri="http://schemas.openxmlformats.org/drawingml/2006/table">
            <a:tbl>
              <a:tblPr/>
              <a:tblGrid>
                <a:gridCol w="504740"/>
                <a:gridCol w="2307381"/>
                <a:gridCol w="2235275"/>
                <a:gridCol w="2667909"/>
              </a:tblGrid>
              <a:tr h="415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ЗНЗ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Заплановані медалі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 за ДПА у формі ЗНО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110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134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ХГ № 172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ХГ № 172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Лєствіца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ХАХЛ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р_м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0"/>
            <a:ext cx="49832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7929618" cy="13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928802"/>
          <a:ext cx="8001056" cy="4714909"/>
        </p:xfrm>
        <a:graphic>
          <a:graphicData uri="http://schemas.openxmlformats.org/drawingml/2006/table">
            <a:tbl>
              <a:tblPr/>
              <a:tblGrid>
                <a:gridCol w="428628"/>
                <a:gridCol w="7572428"/>
              </a:tblGrid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що склали ЗНО на 160 балів та вище у порівнянні з середнім по Харкову значенням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що склали ЗНО на 160 балів та вище,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що склали ЗНО на 160 балів та вище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Наявність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які не подолали поріг «склав/не склав»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які не подолали поріг «склав/не склав» 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по Харківській області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Київського району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Динаміка середнього балу учнів протягом 2016 -2017 років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500174"/>
            <a:ext cx="8111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Номер на позначці відповідає показнику, що враховувався в аналізі: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6" y="572862"/>
            <a:ext cx="8032445" cy="57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" y="764704"/>
            <a:ext cx="8147353" cy="54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928670"/>
          <a:ext cx="8501122" cy="5557870"/>
        </p:xfrm>
        <a:graphic>
          <a:graphicData uri="http://schemas.openxmlformats.org/drawingml/2006/table">
            <a:tbl>
              <a:tblPr/>
              <a:tblGrid>
                <a:gridCol w="2458980"/>
                <a:gridCol w="1826694"/>
                <a:gridCol w="2388785"/>
                <a:gridCol w="1826663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34,14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15,38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41,67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18,18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51,72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18,18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51,92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20,59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58,07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НВК "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Ліцей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Професіонал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22,22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58,33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23,53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Гімназія ОЧАГ"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60,6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Школа "Лєствіца"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61,54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29,73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64,28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31,43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76,93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31,58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3800512"/>
              </p:ext>
            </p:extLst>
          </p:nvPr>
        </p:nvGraphicFramePr>
        <p:xfrm>
          <a:off x="323528" y="1052736"/>
          <a:ext cx="8136904" cy="538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1"/>
                <a:gridCol w="1657518"/>
                <a:gridCol w="2109567"/>
                <a:gridCol w="1657518"/>
              </a:tblGrid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Назва ЗНЗ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% від загальної к-ті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Назва ЗНЗ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% від загальної к-ті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170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13,34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55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48,08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НВК "</a:t>
                      </a:r>
                      <a:r>
                        <a:rPr lang="ru-RU" sz="1800" b="1" dirty="0" err="1">
                          <a:effectLst/>
                          <a:latin typeface="+mn-lt"/>
                          <a:cs typeface="Times New Roman" pitchFamily="18" charset="0"/>
                        </a:rPr>
                        <a:t>Ліцей</a:t>
                      </a: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+mn-lt"/>
                          <a:cs typeface="Times New Roman" pitchFamily="18" charset="0"/>
                        </a:rPr>
                        <a:t>Професіонал</a:t>
                      </a: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"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16,66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ХЛ № 107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51,92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ХЗОШ № 110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16,67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164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53,57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100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24,24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134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55,56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158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30,77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62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56,95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  <a:cs typeface="Times New Roman" pitchFamily="18" charset="0"/>
                        </a:rPr>
                        <a:t>ХПАХЛ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31,25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СЕПШ ХГУ "НУА"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57,14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52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33,34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ХПЛ № 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58,82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ХТЛ № 9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35,71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166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59,26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165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1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60,87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ХП НВК "Гімназія ОЧАГ"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37,93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65,31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37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42,86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133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69,39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36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43,9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Школа "Лєствіца"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76,47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44,44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86,67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172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47,83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049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865757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867822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79"/>
            <a:ext cx="8715404" cy="580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000114"/>
          <a:ext cx="8286808" cy="5656864"/>
        </p:xfrm>
        <a:graphic>
          <a:graphicData uri="http://schemas.openxmlformats.org/drawingml/2006/table">
            <a:tbl>
              <a:tblPr/>
              <a:tblGrid>
                <a:gridCol w="2435656"/>
                <a:gridCol w="1349368"/>
                <a:gridCol w="2228844"/>
                <a:gridCol w="2272940"/>
              </a:tblGrid>
              <a:tr h="115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Назва  ЗНЗ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учнів, які  складали ЗНО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учнів, які  не подолали поріг «склав/ не склав»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 учнів, які  не подолали поріг «склав/ не склав»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2,94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5,26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7,69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9,09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9,09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22,22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28572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1"/>
            <a:ext cx="8671844" cy="57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8759120" cy="54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87026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87425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871049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85728"/>
            <a:ext cx="867033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48" y="620688"/>
            <a:ext cx="839110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2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872564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428604"/>
          <a:ext cx="7500990" cy="6000797"/>
        </p:xfrm>
        <a:graphic>
          <a:graphicData uri="http://schemas.openxmlformats.org/drawingml/2006/table">
            <a:tbl>
              <a:tblPr/>
              <a:tblGrid>
                <a:gridCol w="617729"/>
                <a:gridCol w="2294420"/>
                <a:gridCol w="2206174"/>
                <a:gridCol w="2382667"/>
              </a:tblGrid>
              <a:tr h="87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ЗНЗ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Заплановані медалі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 за ДПА у формі ЗНО</a:t>
                      </a:r>
                      <a:endParaRPr lang="ru-RU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17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110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110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134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451" y="0"/>
            <a:ext cx="5360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7929618" cy="13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857364"/>
          <a:ext cx="8001056" cy="4714909"/>
        </p:xfrm>
        <a:graphic>
          <a:graphicData uri="http://schemas.openxmlformats.org/drawingml/2006/table">
            <a:tbl>
              <a:tblPr/>
              <a:tblGrid>
                <a:gridCol w="428628"/>
                <a:gridCol w="7572428"/>
              </a:tblGrid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що склали ЗНО на 160 балів та вище у порівнянні з середнім по Харкову значенням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що склали ЗНО на 160 балів та вище,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що склали ЗНО на 160 балів та вище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Наявність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які не подолали поріг «склав/не склав»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які не подолали поріг «склав/не склав» 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по Харківській області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Київського району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Динаміка середнього балу учнів протягом 2016 -2017 років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1357298"/>
            <a:ext cx="8111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Номер на позначці відповідає показнику, що враховувався в аналізі: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868537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86951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000108"/>
          <a:ext cx="8501122" cy="5090160"/>
        </p:xfrm>
        <a:graphic>
          <a:graphicData uri="http://schemas.openxmlformats.org/drawingml/2006/table">
            <a:tbl>
              <a:tblPr/>
              <a:tblGrid>
                <a:gridCol w="3487640"/>
                <a:gridCol w="1227268"/>
                <a:gridCol w="2500330"/>
                <a:gridCol w="1285884"/>
              </a:tblGrid>
              <a:tr h="422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% від загальної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к-ті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36,36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36,67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8,33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39,28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13,89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Школа "Лєствіца"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17,64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40,74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22,58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43,75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НВК "Ліцей Професіонал"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44,44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"Гімназія ОЧАГ"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27,27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45,29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29,17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46,35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48,39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32,14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8629354" cy="592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86309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8643966" cy="616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858867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8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85794"/>
          <a:ext cx="8358246" cy="5852160"/>
        </p:xfrm>
        <a:graphic>
          <a:graphicData uri="http://schemas.openxmlformats.org/drawingml/2006/table">
            <a:tbl>
              <a:tblPr/>
              <a:tblGrid>
                <a:gridCol w="3286148"/>
                <a:gridCol w="1357322"/>
                <a:gridCol w="1857388"/>
                <a:gridCol w="1857388"/>
              </a:tblGrid>
              <a:tr h="49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Назва  ЗНЗ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Arial" pitchFamily="34" charset="0"/>
                          <a:cs typeface="Arial" pitchFamily="34" charset="0"/>
                        </a:rPr>
                        <a:t>Кількість учнів, які  складали ЗНО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% учнів, які  не подолали поріг «склав/ не склав»</a:t>
                      </a:r>
                      <a:endParaRPr lang="ru-RU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Кількість  учнів, які  не подолали поріг «склав/ не склав»</a:t>
                      </a:r>
                      <a:endParaRPr lang="ru-RU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3,23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6,25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6,25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"Гімназія ОЧАГ"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9,09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9,38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9,68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20,83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4044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572528" cy="62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8643966" cy="643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643966" cy="62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8607499" cy="609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66"/>
            <a:ext cx="8643966" cy="604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8501090" cy="65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71480"/>
          <a:ext cx="7643865" cy="5072094"/>
        </p:xfrm>
        <a:graphic>
          <a:graphicData uri="http://schemas.openxmlformats.org/drawingml/2006/table">
            <a:tbl>
              <a:tblPr/>
              <a:tblGrid>
                <a:gridCol w="742123"/>
                <a:gridCol w="2597430"/>
                <a:gridCol w="2152156"/>
                <a:gridCol w="2152156"/>
              </a:tblGrid>
              <a:tr h="780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ЗНЗ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Заплановані медалі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 за ДПА у формі ЗНО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133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ХАХЛ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ХАХЛ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90488"/>
            <a:ext cx="74295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4864"/>
            <a:ext cx="8607444" cy="50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44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61913"/>
            <a:ext cx="741997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3"/>
            <a:ext cx="9144000" cy="43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313"/>
            <a:ext cx="8637330" cy="622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6"/>
          <a:ext cx="8143932" cy="5647563"/>
        </p:xfrm>
        <a:graphic>
          <a:graphicData uri="http://schemas.openxmlformats.org/drawingml/2006/table">
            <a:tbl>
              <a:tblPr/>
              <a:tblGrid>
                <a:gridCol w="1214446"/>
                <a:gridCol w="2428892"/>
                <a:gridCol w="1714512"/>
                <a:gridCol w="278608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з/п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 ЗНЗ (скорочено)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подолали «поріг»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Кількість випускників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ХПЛ  № 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ХТЛ  № 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17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9,52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ХГ № 55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5,26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62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9,76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100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14,29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  № 107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158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165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29,41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166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СЕПШ «НУА»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6,67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6"/>
          <a:ext cx="8143932" cy="5647563"/>
        </p:xfrm>
        <a:graphic>
          <a:graphicData uri="http://schemas.openxmlformats.org/drawingml/2006/table">
            <a:tbl>
              <a:tblPr/>
              <a:tblGrid>
                <a:gridCol w="1214446"/>
                <a:gridCol w="2428892"/>
                <a:gridCol w="1714512"/>
                <a:gridCol w="278608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з/п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 ЗНЗ (скорочено)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подолали «поріг»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Кількість випускників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ХПЛ  № 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ХТЛ  № 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17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9,52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ХГ № 55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5,26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62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9,76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100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14,29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  № 107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158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165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29,41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166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СЕПШ «НУА»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6,67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6086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БІОЛОГІЯ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42988"/>
            <a:ext cx="9101596" cy="46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БІОЛОГІЯ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839066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БІОЛОГІЯ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28670"/>
            <a:ext cx="858263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142852"/>
            <a:ext cx="8229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Початковий  рівень  знань  з  п’яти  предметів  виявили  окремі учні майже  всіх  навчальних  закладів: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п’яти  предметів – ХСШ № 62 та ХЗОШ № 165;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чотирьох  предметів – ЗЗСО №№ 5, 17, 36, 37, 55, 100, 158, «НУА»;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трьох  предметів  –  ХТЛ № 9;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двох  предметів – ЗЗСО №№ 4, 52, 107, 110, 133, 134, 164, 166, ХПАХЛ;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одного  предмета – ЗЗСО №№ 170, 172, «ОЧАГ».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Тільки  в  чотирьох  закладах – ХГ №1, ХСШ № 16, школа «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Лєствіца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та ліцеї «Професіонал»  усі  учні  з  усіх предметів  подолали поріг «склав/не склав».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71546"/>
          <a:ext cx="8643966" cy="5486400"/>
        </p:xfrm>
        <a:graphic>
          <a:graphicData uri="http://schemas.openxmlformats.org/drawingml/2006/table">
            <a:tbl>
              <a:tblPr/>
              <a:tblGrid>
                <a:gridCol w="2143140"/>
                <a:gridCol w="1785950"/>
                <a:gridCol w="2357422"/>
                <a:gridCol w="2357454"/>
              </a:tblGrid>
              <a:tr h="53142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Назва  ЗНЗ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учнів, які  складали ЗНО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учнів, </a:t>
                      </a:r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які не подолали поріг </a:t>
                      </a:r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«склав/не склав»</a:t>
                      </a:r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 учнів, 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які не подолали поріг 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«склав/не склав»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4,76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5,56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5,56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6,25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</a:tr>
              <a:tr h="21220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7,14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15,38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9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7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861215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61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8572528" cy="63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8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86099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27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1842</Words>
  <Application>Microsoft Office PowerPoint</Application>
  <PresentationFormat>Экран (4:3)</PresentationFormat>
  <Paragraphs>772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 ПРО  ПІДСУМКИ  АНАЛІЗУ  РЕЗУЛЬТАТІВ УЧАСТІ  ЗЗСО  КИЇВСЬКОГО   РАЙОНУ  В  ЗНО 2017 РОКУ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АНГЛІЙСЬКА МОВА</vt:lpstr>
      <vt:lpstr>АНГЛІЙСЬКА МОВА</vt:lpstr>
      <vt:lpstr>АНГЛІЙСЬКА МОВА</vt:lpstr>
      <vt:lpstr>АНГЛІЙСЬКА МОВА</vt:lpstr>
      <vt:lpstr>АНГЛІЙСЬКА МОВА</vt:lpstr>
      <vt:lpstr>БІОЛОГІЯ</vt:lpstr>
      <vt:lpstr>БІОЛОГІЯ</vt:lpstr>
      <vt:lpstr>БІОЛОГІЯ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Usr</cp:lastModifiedBy>
  <cp:revision>25</cp:revision>
  <dcterms:created xsi:type="dcterms:W3CDTF">2017-10-23T12:46:38Z</dcterms:created>
  <dcterms:modified xsi:type="dcterms:W3CDTF">2017-11-03T07:44:06Z</dcterms:modified>
</cp:coreProperties>
</file>